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8" r:id="rId2"/>
    <p:sldId id="256" r:id="rId3"/>
    <p:sldId id="266" r:id="rId4"/>
    <p:sldId id="257" r:id="rId5"/>
    <p:sldId id="258" r:id="rId6"/>
    <p:sldId id="259" r:id="rId7"/>
    <p:sldId id="260" r:id="rId8"/>
    <p:sldId id="261" r:id="rId9"/>
    <p:sldId id="262" r:id="rId10"/>
    <p:sldId id="263" r:id="rId11"/>
    <p:sldId id="264"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5" dt="2026-08-26T10:25:27.539"/>
    <p1510:client id="{93BF749F-0F6B-4311-AD33-8D8B3CEBD8DD}" v="438" dt="2026-08-25T13:30:25.165"/>
    <p1510:client id="{D29166D3-FF3D-3876-8B3E-D5273C2056CB}" v="30" dt="2026-08-26T10:33:07.8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217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'The Opportunity'. The region is entering one of the most significant periods of industrial transformation in its history, with major decarbonisation, hydrogen, carbon capture and advanced manufacturing programmes attracting substantial investment.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46C08-3EF2-FF91-A59D-0118FCA4B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FDB89-65DD-E5D7-F6F2-2034AAB7C5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FF3AF6-FC73-9717-8DA0-504C4DF30E48}"/>
              </a:ext>
            </a:extLst>
          </p:cNvPr>
          <p:cNvSpPr>
            <a:spLocks noGrp="1"/>
          </p:cNvSpPr>
          <p:nvPr>
            <p:ph type="body" idx="1"/>
          </p:nvPr>
        </p:nvSpPr>
        <p:spPr/>
        <p:txBody>
          <a:bodyPr/>
          <a:lstStyle/>
          <a:p>
            <a:r>
              <a:rPr lang="en-US"/>
              <a:t>Source: North West Emissions Strategy — 'The Opportunity'. The region is entering one of the most significant periods of industrial transformation in its history, with major decarbonisation, hydrogen, carbon capture and advanced manufacturing programmes attracting substantial investment.</a:t>
            </a:r>
          </a:p>
        </p:txBody>
      </p:sp>
      <p:sp>
        <p:nvSpPr>
          <p:cNvPr id="4" name="Slide Number Placeholder 3">
            <a:extLst>
              <a:ext uri="{FF2B5EF4-FFF2-40B4-BE49-F238E27FC236}">
                <a16:creationId xmlns:a16="http://schemas.microsoft.com/office/drawing/2014/main" id="{8A6B6872-22C1-DEA9-06F5-46D83B570D11}"/>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528632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'The Gap'. Construction machinery, generators and temporary power equipment remain one of the largest emissions sources operating on construction sites, yet local authorities have limited oversight of them.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'The Gap'. Unlike many other environmental impacts, there is no regional framework providing visibility of machinery, its location, or its emissions standard. The issue is not policy ambition but visibility, consistency and operational control.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'The Proof'. London's NRMM Low Emission Zone inspected more than 10,000 machines and conducted more than 3,400 audits across over 2,800 sites, delivering 48% particulate, 42% NOx and 20% CO2 reductions — with only one prosecution in six years.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'The Strategic Question'. The question is not how planning applications would be processed; it is whether local authorities want greater visibility and control over construction-related emissions while billions of pounds of industrial investment flow into the region.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Figures provided in the brief alongside the North West Emissions Strategy: industrial operations account for 53% of local emissions and around 4 million tonnes of greenhouse gas emissions annually across Cheshire West &amp; Chester, which sits at the centre of this investment activity.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'The Proposal'. A North West NRMM scheme would provide machinery visibility, consistent emissions standards, independent inspection and verification, data-driven reporting, support for cleaner construction, and alignment with local air-quality and climate commitments.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North West Emissions Strategy — closing statement. London proved construction emissions can be reduced by nearly half through visibility, standards and industry engagement. The opportunity now is to determine whether the North West wants to lead, follow, or do nothing.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_RIGHTIMG">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16263C"/>
          </a:solidFill>
          <a:ln/>
        </p:spPr>
        <p:txBody>
          <a:bodyPr/>
          <a:lstStyle/>
          <a:p>
            <a:endParaRPr lang="en-GB"/>
          </a:p>
        </p:txBody>
      </p:sp>
      <p:sp>
        <p:nvSpPr>
          <p:cNvPr id="3" name="Text 1"/>
          <p:cNvSpPr>
            <a:spLocks noGrp="1"/>
          </p:cNvSpPr>
          <p:nvPr>
            <p:ph type="title" idx="101" hasCustomPrompt="1"/>
          </p:nvPr>
        </p:nvSpPr>
        <p:spPr>
          <a:xfrm>
            <a:off x="566928" y="914400"/>
            <a:ext cx="3611880" cy="2194560"/>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_PANEL">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16263C"/>
          </a:solidFill>
          <a:ln/>
        </p:spPr>
      </p:sp>
      <p:sp>
        <p:nvSpPr>
          <p:cNvPr id="3" name="Text 1"/>
          <p:cNvSpPr>
            <a:spLocks noGrp="1"/>
          </p:cNvSpPr>
          <p:nvPr>
            <p:ph type="title" idx="101" hasCustomPrompt="1"/>
          </p:nvPr>
        </p:nvSpPr>
        <p:spPr>
          <a:xfrm>
            <a:off x="868680" y="1874520"/>
            <a:ext cx="4343400" cy="1143000"/>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_LEF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16263C"/>
          </a:solidFill>
          <a:ln/>
        </p:spPr>
      </p:sp>
      <p:sp>
        <p:nvSpPr>
          <p:cNvPr id="3" name="Text 1"/>
          <p:cNvSpPr>
            <a:spLocks noGrp="1"/>
          </p:cNvSpPr>
          <p:nvPr>
            <p:ph type="title" idx="101" hasCustomPrompt="1"/>
          </p:nvPr>
        </p:nvSpPr>
        <p:spPr>
          <a:xfrm>
            <a:off x="566928" y="621792"/>
            <a:ext cx="4937760" cy="1234440"/>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_TOP">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16263C"/>
          </a:solidFill>
          <a:ln/>
        </p:spPr>
      </p:sp>
      <p:sp>
        <p:nvSpPr>
          <p:cNvPr id="3" name="Text 1"/>
          <p:cNvSpPr>
            <a:spLocks noGrp="1"/>
          </p:cNvSpPr>
          <p:nvPr>
            <p:ph type="title" idx="101" hasCustomPrompt="1"/>
          </p:nvPr>
        </p:nvSpPr>
        <p:spPr>
          <a:xfrm>
            <a:off x="566928" y="566928"/>
            <a:ext cx="7772400" cy="658368"/>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_NAVY">
    <p:bg>
      <p:bgPr>
        <a:solidFill>
          <a:srgbClr val="16263C"/>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8FA0B4"/>
          </a:solidFill>
          <a:ln/>
        </p:spPr>
      </p:sp>
      <p:sp>
        <p:nvSpPr>
          <p:cNvPr id="3" name="Text 1"/>
          <p:cNvSpPr>
            <a:spLocks noGrp="1"/>
          </p:cNvSpPr>
          <p:nvPr>
            <p:ph type="title" idx="101" hasCustomPrompt="1"/>
          </p:nvPr>
        </p:nvSpPr>
        <p:spPr>
          <a:xfrm>
            <a:off x="777240" y="1234440"/>
            <a:ext cx="7589520" cy="2377440"/>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_DECISION">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16263C"/>
          </a:solidFill>
          <a:ln/>
        </p:spPr>
      </p:sp>
      <p:sp>
        <p:nvSpPr>
          <p:cNvPr id="3" name="Text 1"/>
          <p:cNvSpPr>
            <a:spLocks noGrp="1"/>
          </p:cNvSpPr>
          <p:nvPr>
            <p:ph type="title" idx="101" hasCustomPrompt="1"/>
          </p:nvPr>
        </p:nvSpPr>
        <p:spPr>
          <a:xfrm>
            <a:off x="566928" y="621792"/>
            <a:ext cx="3931920" cy="1463040"/>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_CLOSE">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82296" cy="5143500"/>
          </a:xfrm>
          <a:prstGeom prst="rect">
            <a:avLst/>
          </a:prstGeom>
          <a:solidFill>
            <a:srgbClr val="16263C"/>
          </a:solidFill>
          <a:ln/>
        </p:spPr>
      </p:sp>
      <p:sp>
        <p:nvSpPr>
          <p:cNvPr id="3" name="Text 1"/>
          <p:cNvSpPr>
            <a:spLocks noGrp="1"/>
          </p:cNvSpPr>
          <p:nvPr>
            <p:ph type="title" idx="101" hasCustomPrompt="1"/>
          </p:nvPr>
        </p:nvSpPr>
        <p:spPr>
          <a:xfrm>
            <a:off x="822960" y="1691640"/>
            <a:ext cx="7498080" cy="868680"/>
          </a:xfrm>
          <a:prstGeom prst="rect">
            <a:avLst/>
          </a:prstGeom>
          <a:noFill/>
          <a:ln/>
        </p:spPr>
        <p:txBody>
          <a:bodyPr wrap="square" rtlCol="0"/>
          <a:lstStyle>
            <a:lvl1pPr marL="0" indent="0">
              <a:buNone/>
              <a:defRPr lang="en-US" dirty="0"/>
            </a:lvl1pPr>
          </a:lstStyle>
          <a:p>
            <a:pPr marL="0" indent="0">
              <a:buNone/>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327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E60FAF-CF03-CF40-39CB-02A720324172}"/>
              </a:ext>
            </a:extLst>
          </p:cNvPr>
          <p:cNvSpPr txBox="1"/>
          <p:nvPr/>
        </p:nvSpPr>
        <p:spPr>
          <a:xfrm>
            <a:off x="883403" y="695822"/>
            <a:ext cx="5091194" cy="2188627"/>
          </a:xfrm>
          <a:prstGeom prst="rect">
            <a:avLst/>
          </a:prstGeom>
          <a:noFill/>
          <a:ln/>
        </p:spPr>
        <p:txBody>
          <a:bodyPr wrap="square" lIns="0" tIns="0" rIns="0" bIns="0" rtlCol="0" anchor="t"/>
          <a:lstStyle>
            <a:lvl1pPr indent="0">
              <a:spcBef>
                <a:spcPct val="0"/>
              </a:spcBef>
              <a:buNone/>
              <a:defRPr lang="en-US" sz="2800" b="1" dirty="0">
                <a:solidFill>
                  <a:srgbClr val="16263C"/>
                </a:solidFill>
                <a:latin typeface="Arial" pitchFamily="34" charset="0"/>
                <a:ea typeface="Arial" pitchFamily="34" charset="-122"/>
                <a:cs typeface="Arial" pitchFamily="34" charset="-120"/>
              </a:defRPr>
            </a:lvl1pPr>
          </a:lstStyle>
          <a:p>
            <a:r>
              <a:rPr lang="en-GB" sz="2400" dirty="0">
                <a:latin typeface="Arial"/>
                <a:cs typeface="Arial"/>
              </a:rPr>
              <a:t>Building the Green Transition: </a:t>
            </a:r>
          </a:p>
          <a:p>
            <a:r>
              <a:rPr lang="en-GB" sz="2400" dirty="0">
                <a:latin typeface="Arial"/>
                <a:cs typeface="Arial"/>
              </a:rPr>
              <a:t>Who Is Measuring the North-West’s Construction Footprint?</a:t>
            </a:r>
          </a:p>
        </p:txBody>
      </p:sp>
      <p:pic>
        <p:nvPicPr>
          <p:cNvPr id="2" name="Picture 1">
            <a:extLst>
              <a:ext uri="{FF2B5EF4-FFF2-40B4-BE49-F238E27FC236}">
                <a16:creationId xmlns:a16="http://schemas.microsoft.com/office/drawing/2014/main" id="{2B319730-F705-5110-77F0-C2146999B773}"/>
              </a:ext>
            </a:extLst>
          </p:cNvPr>
          <p:cNvPicPr>
            <a:picLocks noChangeAspect="1"/>
          </p:cNvPicPr>
          <p:nvPr/>
        </p:nvPicPr>
        <p:blipFill>
          <a:blip r:embed="rId2"/>
          <a:stretch>
            <a:fillRect/>
          </a:stretch>
        </p:blipFill>
        <p:spPr>
          <a:xfrm>
            <a:off x="4414863" y="1907683"/>
            <a:ext cx="4161836" cy="2994338"/>
          </a:xfrm>
          <a:prstGeom prst="rect">
            <a:avLst/>
          </a:prstGeom>
        </p:spPr>
      </p:pic>
    </p:spTree>
    <p:extLst>
      <p:ext uri="{BB962C8B-B14F-4D97-AF65-F5344CB8AC3E}">
        <p14:creationId xmlns:p14="http://schemas.microsoft.com/office/powerpoint/2010/main" val="217148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ydrogen and industrial decarbonisation infrastructure in the North West at dawn"/>
          <p:cNvPicPr>
            <a:picLocks noChangeAspect="1"/>
          </p:cNvPicPr>
          <p:nvPr/>
        </p:nvPicPr>
        <p:blipFill>
          <a:blip r:embed="rId3"/>
          <a:srcRect l="24987" r="24987"/>
          <a:stretch/>
        </p:blipFill>
        <p:spPr>
          <a:xfrm>
            <a:off x="4572000" y="0"/>
            <a:ext cx="4572000" cy="5143500"/>
          </a:xfrm>
          <a:prstGeom prst="rect">
            <a:avLst/>
          </a:prstGeom>
        </p:spPr>
      </p:pic>
      <p:sp>
        <p:nvSpPr>
          <p:cNvPr id="3" name="Text 0"/>
          <p:cNvSpPr/>
          <p:nvPr/>
        </p:nvSpPr>
        <p:spPr>
          <a:xfrm>
            <a:off x="566928" y="457200"/>
            <a:ext cx="3657600" cy="256032"/>
          </a:xfrm>
          <a:prstGeom prst="rect">
            <a:avLst/>
          </a:prstGeom>
          <a:noFill/>
          <a:ln/>
        </p:spPr>
        <p:txBody>
          <a:bodyPr wrap="square" lIns="0" tIns="0" rIns="0" bIns="0" rtlCol="0" anchor="ctr"/>
          <a:lstStyle/>
          <a:p>
            <a:pPr marL="0" indent="0">
              <a:buNone/>
            </a:pPr>
            <a:r>
              <a:rPr lang="en-US" sz="1000" b="1" kern="0" spc="300">
                <a:solidFill>
                  <a:srgbClr val="5D6B7C"/>
                </a:solidFill>
                <a:latin typeface="Arial" pitchFamily="34" charset="0"/>
                <a:ea typeface="Arial" pitchFamily="34" charset="-122"/>
                <a:cs typeface="Arial" pitchFamily="34" charset="-120"/>
              </a:rPr>
              <a:t>THE OPPORTUNITY</a:t>
            </a:r>
            <a:endParaRPr lang="en-US" sz="1000"/>
          </a:p>
        </p:txBody>
      </p:sp>
      <p:sp>
        <p:nvSpPr>
          <p:cNvPr id="4" name="Text 1"/>
          <p:cNvSpPr>
            <a:spLocks noGrp="1"/>
          </p:cNvSpPr>
          <p:nvPr>
            <p:ph type="title" idx="101" hasCustomPrompt="1"/>
          </p:nvPr>
        </p:nvSpPr>
        <p:spPr>
          <a:xfrm>
            <a:off x="566928" y="914400"/>
            <a:ext cx="3611880" cy="2194560"/>
          </a:xfrm>
          <a:prstGeom prst="rect">
            <a:avLst/>
          </a:prstGeom>
          <a:noFill/>
          <a:ln/>
        </p:spPr>
        <p:txBody>
          <a:bodyPr wrap="square" lIns="0" tIns="0" rIns="0" bIns="0" rtlCol="0" anchor="t"/>
          <a:lstStyle/>
          <a:p>
            <a:pPr marL="0" indent="0" algn="l">
              <a:buNone/>
            </a:pPr>
            <a:r>
              <a:rPr lang="en-US" sz="2800" b="1" dirty="0">
                <a:solidFill>
                  <a:srgbClr val="16263C"/>
                </a:solidFill>
                <a:latin typeface="Arial" pitchFamily="34" charset="0"/>
                <a:ea typeface="Arial" pitchFamily="34" charset="-122"/>
                <a:cs typeface="Arial" pitchFamily="34" charset="-120"/>
              </a:rPr>
              <a:t>The North West is investing billions in industrial </a:t>
            </a:r>
            <a:r>
              <a:rPr lang="en-US" sz="2800" b="1" dirty="0" err="1">
                <a:solidFill>
                  <a:srgbClr val="16263C"/>
                </a:solidFill>
                <a:latin typeface="Arial" pitchFamily="34" charset="0"/>
                <a:ea typeface="Arial" pitchFamily="34" charset="-122"/>
                <a:cs typeface="Arial" pitchFamily="34" charset="-120"/>
              </a:rPr>
              <a:t>decarbonisation</a:t>
            </a:r>
            <a:r>
              <a:rPr lang="en-US" sz="2800" b="1" dirty="0">
                <a:solidFill>
                  <a:srgbClr val="16263C"/>
                </a:solidFill>
                <a:latin typeface="Arial" pitchFamily="34" charset="0"/>
                <a:ea typeface="Arial" pitchFamily="34" charset="-122"/>
                <a:cs typeface="Arial" pitchFamily="34" charset="-120"/>
              </a:rPr>
              <a:t>.</a:t>
            </a:r>
            <a:endParaRPr lang="en-US" sz="2800" dirty="0"/>
          </a:p>
        </p:txBody>
      </p:sp>
      <p:sp>
        <p:nvSpPr>
          <p:cNvPr id="5" name="Rule">
            <a:extLst>
              <a:ext uri="{C183D7F6-B498-43B3-948B-1728B52AA6E4}">
                <adec:decorative xmlns:adec="http://schemas.microsoft.com/office/drawing/2017/decorative" val="1"/>
              </a:ext>
            </a:extLst>
          </p:cNvPr>
          <p:cNvSpPr/>
          <p:nvPr/>
        </p:nvSpPr>
        <p:spPr>
          <a:xfrm>
            <a:off x="566928" y="3154680"/>
            <a:ext cx="685800" cy="32004"/>
          </a:xfrm>
          <a:prstGeom prst="rect">
            <a:avLst/>
          </a:prstGeom>
          <a:solidFill>
            <a:srgbClr val="16263C"/>
          </a:solidFill>
          <a:ln/>
        </p:spPr>
        <p:txBody>
          <a:bodyPr/>
          <a:lstStyle/>
          <a:p>
            <a:endParaRPr lang="en-GB"/>
          </a:p>
        </p:txBody>
      </p:sp>
      <p:sp>
        <p:nvSpPr>
          <p:cNvPr id="6" name="Text 3"/>
          <p:cNvSpPr/>
          <p:nvPr/>
        </p:nvSpPr>
        <p:spPr>
          <a:xfrm>
            <a:off x="562841" y="3310128"/>
            <a:ext cx="3842904" cy="1005840"/>
          </a:xfrm>
          <a:prstGeom prst="rect">
            <a:avLst/>
          </a:prstGeom>
          <a:noFill/>
          <a:ln/>
        </p:spPr>
        <p:txBody>
          <a:bodyPr wrap="square" lIns="0" tIns="0" rIns="0" bIns="0" rtlCol="0" anchor="ctr"/>
          <a:lstStyle/>
          <a:p>
            <a:pPr fontAlgn="t">
              <a:lnSpc>
                <a:spcPct val="100000"/>
              </a:lnSpc>
              <a:buNone/>
            </a:pPr>
            <a:r>
              <a:rPr lang="en-GB" sz="1400" dirty="0" err="1"/>
              <a:t>HyNet</a:t>
            </a:r>
            <a:r>
              <a:rPr lang="en-GB" sz="1400" dirty="0"/>
              <a:t>, Liverpool Bay CCS, Peak Cluster, hydrogen production, carbon capture and major industrial projects are forming a connected regional transition system.</a:t>
            </a:r>
          </a:p>
        </p:txBody>
      </p:sp>
      <p:pic>
        <p:nvPicPr>
          <p:cNvPr id="9" name="Picture 8">
            <a:extLst>
              <a:ext uri="{FF2B5EF4-FFF2-40B4-BE49-F238E27FC236}">
                <a16:creationId xmlns:a16="http://schemas.microsoft.com/office/drawing/2014/main" id="{0FDAED13-CE0B-A0C0-86BF-B125391C2003}"/>
              </a:ext>
            </a:extLst>
          </p:cNvPr>
          <p:cNvPicPr>
            <a:picLocks noChangeAspect="1"/>
          </p:cNvPicPr>
          <p:nvPr/>
        </p:nvPicPr>
        <p:blipFill>
          <a:blip r:embed="rId4"/>
          <a:stretch>
            <a:fillRect/>
          </a:stretch>
        </p:blipFill>
        <p:spPr>
          <a:xfrm>
            <a:off x="562841" y="4522017"/>
            <a:ext cx="2134721" cy="450663"/>
          </a:xfrm>
          <a:prstGeom prst="rect">
            <a:avLst/>
          </a:prstGeom>
        </p:spPr>
      </p:pic>
      <p:pic>
        <p:nvPicPr>
          <p:cNvPr id="7" name="Picture 6">
            <a:extLst>
              <a:ext uri="{FF2B5EF4-FFF2-40B4-BE49-F238E27FC236}">
                <a16:creationId xmlns:a16="http://schemas.microsoft.com/office/drawing/2014/main" id="{19CE45DB-ADD5-98F3-7F48-150B45D85918}"/>
              </a:ext>
            </a:extLst>
          </p:cNvPr>
          <p:cNvPicPr>
            <a:picLocks noChangeAspect="1"/>
          </p:cNvPicPr>
          <p:nvPr/>
        </p:nvPicPr>
        <p:blipFill>
          <a:blip r:embed="rId5"/>
          <a:stretch>
            <a:fillRect/>
          </a:stretch>
        </p:blipFill>
        <p:spPr>
          <a:xfrm>
            <a:off x="7181850" y="4588451"/>
            <a:ext cx="1828801" cy="3827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CA15B-181C-D807-111B-0EA400A3E510}"/>
            </a:ext>
          </a:extLst>
        </p:cNvPr>
        <p:cNvGrpSpPr/>
        <p:nvPr/>
      </p:nvGrpSpPr>
      <p:grpSpPr>
        <a:xfrm>
          <a:off x="0" y="0"/>
          <a:ext cx="0" cy="0"/>
          <a:chOff x="0" y="0"/>
          <a:chExt cx="0" cy="0"/>
        </a:xfrm>
      </p:grpSpPr>
      <p:pic>
        <p:nvPicPr>
          <p:cNvPr id="2" name="Image 0" descr="Hydrogen and industrial decarbonisation infrastructure in the North West at dawn">
            <a:extLst>
              <a:ext uri="{FF2B5EF4-FFF2-40B4-BE49-F238E27FC236}">
                <a16:creationId xmlns:a16="http://schemas.microsoft.com/office/drawing/2014/main" id="{26FBC19A-8C69-45B7-4BFD-64A25C57A711}"/>
              </a:ext>
            </a:extLst>
          </p:cNvPr>
          <p:cNvPicPr>
            <a:picLocks noChangeAspect="1"/>
          </p:cNvPicPr>
          <p:nvPr/>
        </p:nvPicPr>
        <p:blipFill>
          <a:blip r:embed="rId3"/>
          <a:srcRect l="24987" r="24987"/>
          <a:stretch/>
        </p:blipFill>
        <p:spPr>
          <a:xfrm>
            <a:off x="4572000" y="0"/>
            <a:ext cx="4572000" cy="5143500"/>
          </a:xfrm>
          <a:prstGeom prst="rect">
            <a:avLst/>
          </a:prstGeom>
        </p:spPr>
      </p:pic>
      <p:sp>
        <p:nvSpPr>
          <p:cNvPr id="3" name="Text 0">
            <a:extLst>
              <a:ext uri="{FF2B5EF4-FFF2-40B4-BE49-F238E27FC236}">
                <a16:creationId xmlns:a16="http://schemas.microsoft.com/office/drawing/2014/main" id="{D3B344CF-266F-84CE-4849-C80D44FF0DB1}"/>
              </a:ext>
            </a:extLst>
          </p:cNvPr>
          <p:cNvSpPr/>
          <p:nvPr/>
        </p:nvSpPr>
        <p:spPr>
          <a:xfrm>
            <a:off x="566928" y="457200"/>
            <a:ext cx="3657600" cy="256032"/>
          </a:xfrm>
          <a:prstGeom prst="rect">
            <a:avLst/>
          </a:prstGeom>
          <a:noFill/>
          <a:ln/>
        </p:spPr>
        <p:txBody>
          <a:bodyPr wrap="square" lIns="0" tIns="0" rIns="0" bIns="0" rtlCol="0" anchor="ctr"/>
          <a:lstStyle/>
          <a:p>
            <a:pPr marL="0" indent="0">
              <a:buNone/>
            </a:pPr>
            <a:r>
              <a:rPr lang="en-US" sz="1000" b="1" kern="0" spc="300" dirty="0">
                <a:solidFill>
                  <a:srgbClr val="5D6B7C"/>
                </a:solidFill>
                <a:latin typeface="Arial" pitchFamily="34" charset="0"/>
                <a:ea typeface="Arial" pitchFamily="34" charset="-122"/>
                <a:cs typeface="Arial" pitchFamily="34" charset="-120"/>
              </a:rPr>
              <a:t>THE COMMITMENT</a:t>
            </a:r>
            <a:endParaRPr lang="en-US" sz="1000" dirty="0"/>
          </a:p>
        </p:txBody>
      </p:sp>
      <p:sp>
        <p:nvSpPr>
          <p:cNvPr id="4" name="Text 1">
            <a:extLst>
              <a:ext uri="{FF2B5EF4-FFF2-40B4-BE49-F238E27FC236}">
                <a16:creationId xmlns:a16="http://schemas.microsoft.com/office/drawing/2014/main" id="{461B5C96-0059-2218-1453-4FF22E10E348}"/>
              </a:ext>
            </a:extLst>
          </p:cNvPr>
          <p:cNvSpPr>
            <a:spLocks noGrp="1"/>
          </p:cNvSpPr>
          <p:nvPr>
            <p:ph type="title" idx="101" hasCustomPrompt="1"/>
          </p:nvPr>
        </p:nvSpPr>
        <p:spPr>
          <a:xfrm>
            <a:off x="566928" y="914400"/>
            <a:ext cx="3611880" cy="2194560"/>
          </a:xfrm>
          <a:prstGeom prst="rect">
            <a:avLst/>
          </a:prstGeom>
          <a:noFill/>
          <a:ln/>
        </p:spPr>
        <p:txBody>
          <a:bodyPr wrap="square" lIns="0" tIns="0" rIns="0" bIns="0" rtlCol="0" anchor="t"/>
          <a:lstStyle/>
          <a:p>
            <a:pPr algn="l"/>
            <a:r>
              <a:rPr lang="en-GB" sz="3200" b="1" dirty="0">
                <a:solidFill>
                  <a:srgbClr val="16263C"/>
                </a:solidFill>
                <a:latin typeface="Arial" pitchFamily="34" charset="0"/>
                <a:cs typeface="Arial" pitchFamily="34" charset="-120"/>
              </a:rPr>
              <a:t>The transition is being presented as green by design.</a:t>
            </a:r>
          </a:p>
        </p:txBody>
      </p:sp>
      <p:sp>
        <p:nvSpPr>
          <p:cNvPr id="5" name="Rule">
            <a:extLst>
              <a:ext uri="{FF2B5EF4-FFF2-40B4-BE49-F238E27FC236}">
                <a16:creationId xmlns:a16="http://schemas.microsoft.com/office/drawing/2014/main" id="{6C98B7C1-1CFD-43F4-76D2-4F095F6CD5D8}"/>
              </a:ext>
              <a:ext uri="{C183D7F6-B498-43B3-948B-1728B52AA6E4}">
                <adec:decorative xmlns:adec="http://schemas.microsoft.com/office/drawing/2017/decorative" val="1"/>
              </a:ext>
            </a:extLst>
          </p:cNvPr>
          <p:cNvSpPr/>
          <p:nvPr/>
        </p:nvSpPr>
        <p:spPr>
          <a:xfrm>
            <a:off x="566928" y="3154680"/>
            <a:ext cx="685800" cy="32004"/>
          </a:xfrm>
          <a:prstGeom prst="rect">
            <a:avLst/>
          </a:prstGeom>
          <a:solidFill>
            <a:srgbClr val="16263C"/>
          </a:solidFill>
          <a:ln/>
        </p:spPr>
        <p:txBody>
          <a:bodyPr/>
          <a:lstStyle/>
          <a:p>
            <a:endParaRPr lang="en-GB"/>
          </a:p>
        </p:txBody>
      </p:sp>
      <p:sp>
        <p:nvSpPr>
          <p:cNvPr id="6" name="Text 3">
            <a:extLst>
              <a:ext uri="{FF2B5EF4-FFF2-40B4-BE49-F238E27FC236}">
                <a16:creationId xmlns:a16="http://schemas.microsoft.com/office/drawing/2014/main" id="{FA1AB12D-8547-B10E-0CD1-180078B3D578}"/>
              </a:ext>
            </a:extLst>
          </p:cNvPr>
          <p:cNvSpPr/>
          <p:nvPr/>
        </p:nvSpPr>
        <p:spPr>
          <a:xfrm>
            <a:off x="562841" y="3310128"/>
            <a:ext cx="3842904" cy="1005840"/>
          </a:xfrm>
          <a:prstGeom prst="rect">
            <a:avLst/>
          </a:prstGeom>
          <a:noFill/>
          <a:ln/>
        </p:spPr>
        <p:txBody>
          <a:bodyPr wrap="square" lIns="0" tIns="0" rIns="0" bIns="0" rtlCol="0" anchor="ctr"/>
          <a:lstStyle/>
          <a:p>
            <a:pPr fontAlgn="t">
              <a:lnSpc>
                <a:spcPct val="100000"/>
              </a:lnSpc>
              <a:buNone/>
            </a:pPr>
            <a:r>
              <a:rPr lang="en-GB" sz="1400" dirty="0"/>
              <a:t>Net zero.  Industrial decarbonisation.  Low-carbon energy.  Climate leadership.  Sustainable growth. These are not peripheral aspirations.  They are central to the public case being made for investment across the region.</a:t>
            </a:r>
          </a:p>
        </p:txBody>
      </p:sp>
      <p:sp>
        <p:nvSpPr>
          <p:cNvPr id="10" name="Text 17">
            <a:extLst>
              <a:ext uri="{FF2B5EF4-FFF2-40B4-BE49-F238E27FC236}">
                <a16:creationId xmlns:a16="http://schemas.microsoft.com/office/drawing/2014/main" id="{9FFDEC8E-C4CA-914D-BCC6-145EDE39DBBE}"/>
              </a:ext>
            </a:extLst>
          </p:cNvPr>
          <p:cNvSpPr/>
          <p:nvPr/>
        </p:nvSpPr>
        <p:spPr>
          <a:xfrm>
            <a:off x="352044" y="4320540"/>
            <a:ext cx="4023360" cy="822960"/>
          </a:xfrm>
          <a:prstGeom prst="rect">
            <a:avLst/>
          </a:prstGeom>
          <a:noFill/>
          <a:ln/>
        </p:spPr>
        <p:txBody>
          <a:bodyPr wrap="square" lIns="0" tIns="0" rIns="0" bIns="0" rtlCol="0" anchor="ctr"/>
          <a:lstStyle/>
          <a:p>
            <a:pPr marL="0" indent="0">
              <a:lnSpc>
                <a:spcPts val="1800"/>
              </a:lnSpc>
              <a:buNone/>
            </a:pPr>
            <a:r>
              <a:rPr lang="en-US" sz="1400" b="1" dirty="0">
                <a:solidFill>
                  <a:srgbClr val="16263C"/>
                </a:solidFill>
                <a:latin typeface="Arial" pitchFamily="34" charset="0"/>
                <a:ea typeface="Arial" pitchFamily="34" charset="-122"/>
                <a:cs typeface="Arial" pitchFamily="34" charset="-120"/>
              </a:rPr>
              <a:t>How will the environmental performance of the construction phase be evidenced?</a:t>
            </a:r>
            <a:endParaRPr lang="en-US" sz="1400" dirty="0"/>
          </a:p>
        </p:txBody>
      </p:sp>
      <p:pic>
        <p:nvPicPr>
          <p:cNvPr id="7" name="Picture 6">
            <a:extLst>
              <a:ext uri="{FF2B5EF4-FFF2-40B4-BE49-F238E27FC236}">
                <a16:creationId xmlns:a16="http://schemas.microsoft.com/office/drawing/2014/main" id="{D8B512A1-AD11-540F-78C4-A574334A0E44}"/>
              </a:ext>
            </a:extLst>
          </p:cNvPr>
          <p:cNvPicPr>
            <a:picLocks noChangeAspect="1"/>
          </p:cNvPicPr>
          <p:nvPr/>
        </p:nvPicPr>
        <p:blipFill>
          <a:blip r:embed="rId4"/>
          <a:stretch>
            <a:fillRect/>
          </a:stretch>
        </p:blipFill>
        <p:spPr>
          <a:xfrm>
            <a:off x="6991350" y="4570197"/>
            <a:ext cx="2084070" cy="430674"/>
          </a:xfrm>
          <a:prstGeom prst="rect">
            <a:avLst/>
          </a:prstGeom>
        </p:spPr>
      </p:pic>
    </p:spTree>
    <p:extLst>
      <p:ext uri="{BB962C8B-B14F-4D97-AF65-F5344CB8AC3E}">
        <p14:creationId xmlns:p14="http://schemas.microsoft.com/office/powerpoint/2010/main" val="2590021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Large UK construction site with excavators, generators and tower cranes"/>
          <p:cNvPicPr>
            <a:picLocks noChangeAspect="1"/>
          </p:cNvPicPr>
          <p:nvPr/>
        </p:nvPicPr>
        <p:blipFill>
          <a:blip r:embed="rId3"/>
          <a:srcRect t="27" b="27"/>
          <a:stretch/>
        </p:blipFill>
        <p:spPr>
          <a:xfrm>
            <a:off x="0" y="0"/>
            <a:ext cx="9144000" cy="5143500"/>
          </a:xfrm>
          <a:prstGeom prst="rect">
            <a:avLst/>
          </a:prstGeom>
        </p:spPr>
      </p:pic>
      <p:sp>
        <p:nvSpPr>
          <p:cNvPr id="3" name="Image scrim">
            <a:extLst>
              <a:ext uri="{C183D7F6-B498-43B3-948B-1728B52AA6E4}">
                <adec:decorative xmlns:adec="http://schemas.microsoft.com/office/drawing/2017/decorative" val="1"/>
              </a:ext>
            </a:extLst>
          </p:cNvPr>
          <p:cNvSpPr/>
          <p:nvPr/>
        </p:nvSpPr>
        <p:spPr>
          <a:xfrm>
            <a:off x="0" y="0"/>
            <a:ext cx="9144000" cy="5143500"/>
          </a:xfrm>
          <a:prstGeom prst="rect">
            <a:avLst/>
          </a:prstGeom>
          <a:solidFill>
            <a:srgbClr val="0B1626">
              <a:alpha val="68000"/>
            </a:srgbClr>
          </a:solidFill>
          <a:ln/>
        </p:spPr>
        <p:txBody>
          <a:bodyPr/>
          <a:lstStyle/>
          <a:p>
            <a:endParaRPr lang="en-GB"/>
          </a:p>
        </p:txBody>
      </p:sp>
      <p:sp>
        <p:nvSpPr>
          <p:cNvPr id="4" name="Text panel">
            <a:extLst>
              <a:ext uri="{C183D7F6-B498-43B3-948B-1728B52AA6E4}">
                <adec:decorative xmlns:adec="http://schemas.microsoft.com/office/drawing/2017/decorative" val="1"/>
              </a:ext>
            </a:extLst>
          </p:cNvPr>
          <p:cNvSpPr/>
          <p:nvPr/>
        </p:nvSpPr>
        <p:spPr>
          <a:xfrm>
            <a:off x="502920" y="1234440"/>
            <a:ext cx="5029200" cy="2743200"/>
          </a:xfrm>
          <a:prstGeom prst="rect">
            <a:avLst/>
          </a:prstGeom>
          <a:solidFill>
            <a:srgbClr val="FFFFFF"/>
          </a:solidFill>
          <a:ln/>
        </p:spPr>
        <p:txBody>
          <a:bodyPr/>
          <a:lstStyle/>
          <a:p>
            <a:endParaRPr lang="en-GB"/>
          </a:p>
        </p:txBody>
      </p:sp>
      <p:sp>
        <p:nvSpPr>
          <p:cNvPr id="5" name="Text 2"/>
          <p:cNvSpPr/>
          <p:nvPr/>
        </p:nvSpPr>
        <p:spPr>
          <a:xfrm>
            <a:off x="868680" y="1508760"/>
            <a:ext cx="3657600" cy="256032"/>
          </a:xfrm>
          <a:prstGeom prst="rect">
            <a:avLst/>
          </a:prstGeom>
          <a:noFill/>
          <a:ln/>
        </p:spPr>
        <p:txBody>
          <a:bodyPr wrap="square" lIns="0" tIns="0" rIns="0" bIns="0" rtlCol="0" anchor="ctr"/>
          <a:lstStyle/>
          <a:p>
            <a:pPr marL="0" indent="0">
              <a:buNone/>
            </a:pPr>
            <a:r>
              <a:rPr lang="en-US" sz="1100" b="1" kern="0" spc="300" dirty="0">
                <a:solidFill>
                  <a:srgbClr val="5D6B7C"/>
                </a:solidFill>
                <a:latin typeface="Arial" pitchFamily="34" charset="0"/>
                <a:ea typeface="Arial" pitchFamily="34" charset="-122"/>
                <a:cs typeface="Arial" pitchFamily="34" charset="-120"/>
              </a:rPr>
              <a:t>THE BLIND SPOT</a:t>
            </a:r>
            <a:endParaRPr lang="en-US" sz="1100" dirty="0"/>
          </a:p>
        </p:txBody>
      </p:sp>
      <p:sp>
        <p:nvSpPr>
          <p:cNvPr id="7" name="Text 4"/>
          <p:cNvSpPr/>
          <p:nvPr/>
        </p:nvSpPr>
        <p:spPr>
          <a:xfrm>
            <a:off x="868680" y="2387514"/>
            <a:ext cx="4343400" cy="822960"/>
          </a:xfrm>
          <a:prstGeom prst="rect">
            <a:avLst/>
          </a:prstGeom>
          <a:noFill/>
          <a:ln/>
        </p:spPr>
        <p:txBody>
          <a:bodyPr wrap="square" lIns="0" tIns="0" rIns="0" bIns="0" rtlCol="0" anchor="ctr"/>
          <a:lstStyle/>
          <a:p>
            <a:pPr marL="0" indent="0">
              <a:lnSpc>
                <a:spcPts val="1800"/>
              </a:lnSpc>
              <a:buNone/>
            </a:pPr>
            <a:r>
              <a:rPr lang="en-US" sz="1250" dirty="0">
                <a:solidFill>
                  <a:srgbClr val="5D6B7C"/>
                </a:solidFill>
                <a:latin typeface="Arial" pitchFamily="34" charset="0"/>
                <a:ea typeface="Arial" pitchFamily="34" charset="-122"/>
                <a:cs typeface="Arial" pitchFamily="34" charset="-120"/>
              </a:rPr>
              <a:t>Construction machinery, generators and temporary power equipment operate across major projects, but their combined regional footprint is not readily visible.</a:t>
            </a:r>
          </a:p>
          <a:p>
            <a:pPr marL="0" indent="0">
              <a:lnSpc>
                <a:spcPts val="1800"/>
              </a:lnSpc>
              <a:buNone/>
            </a:pPr>
            <a:endParaRPr lang="en-US" sz="1250" dirty="0">
              <a:solidFill>
                <a:srgbClr val="5D6B7C"/>
              </a:solidFill>
              <a:latin typeface="Arial" pitchFamily="34" charset="0"/>
              <a:ea typeface="Arial" pitchFamily="34" charset="-122"/>
              <a:cs typeface="Arial" pitchFamily="34" charset="-120"/>
            </a:endParaRPr>
          </a:p>
          <a:p>
            <a:pPr>
              <a:lnSpc>
                <a:spcPct val="100000"/>
              </a:lnSpc>
            </a:pPr>
            <a:r>
              <a:rPr lang="en-GB" sz="1250" dirty="0">
                <a:solidFill>
                  <a:srgbClr val="5D6B7C"/>
                </a:solidFill>
                <a:latin typeface="Arial" pitchFamily="34" charset="0"/>
                <a:cs typeface="Arial" pitchFamily="34" charset="-120"/>
              </a:rPr>
              <a:t>As investment accelerates, the absence of a shared baseline makes it difficult to demonstrate alignment between green commitments and construction delivery</a:t>
            </a:r>
          </a:p>
          <a:p>
            <a:pPr marL="0" indent="0">
              <a:lnSpc>
                <a:spcPts val="1800"/>
              </a:lnSpc>
              <a:buNone/>
            </a:pPr>
            <a:endParaRPr lang="en-US" sz="1250" dirty="0"/>
          </a:p>
        </p:txBody>
      </p:sp>
      <p:pic>
        <p:nvPicPr>
          <p:cNvPr id="8" name="Picture 7" descr="A black and white logo&#10;&#10;AI-generated content may be incorrect.">
            <a:extLst>
              <a:ext uri="{FF2B5EF4-FFF2-40B4-BE49-F238E27FC236}">
                <a16:creationId xmlns:a16="http://schemas.microsoft.com/office/drawing/2014/main" id="{F9B8D237-19DE-F2EF-0709-79F4154FEDFC}"/>
              </a:ext>
            </a:extLst>
          </p:cNvPr>
          <p:cNvPicPr>
            <a:picLocks noChangeAspect="1"/>
          </p:cNvPicPr>
          <p:nvPr/>
        </p:nvPicPr>
        <p:blipFill>
          <a:blip r:embed="rId4"/>
          <a:stretch>
            <a:fillRect/>
          </a:stretch>
        </p:blipFill>
        <p:spPr>
          <a:xfrm>
            <a:off x="6915150" y="4509237"/>
            <a:ext cx="2084070" cy="43067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66928" y="256032"/>
            <a:ext cx="5486400" cy="256032"/>
          </a:xfrm>
          <a:prstGeom prst="rect">
            <a:avLst/>
          </a:prstGeom>
          <a:noFill/>
          <a:ln/>
        </p:spPr>
        <p:txBody>
          <a:bodyPr wrap="square" lIns="0" tIns="0" rIns="0" bIns="0" rtlCol="0" anchor="ctr"/>
          <a:lstStyle/>
          <a:p>
            <a:pPr marL="0" indent="0">
              <a:buNone/>
            </a:pPr>
            <a:r>
              <a:rPr lang="en-US" sz="1000" b="1" kern="0" spc="300">
                <a:solidFill>
                  <a:srgbClr val="5D6B7C"/>
                </a:solidFill>
                <a:latin typeface="Arial" pitchFamily="34" charset="0"/>
                <a:ea typeface="Arial" pitchFamily="34" charset="-122"/>
                <a:cs typeface="Arial" pitchFamily="34" charset="-120"/>
              </a:rPr>
              <a:t>THE GAP</a:t>
            </a:r>
            <a:endParaRPr lang="en-US" sz="1000"/>
          </a:p>
        </p:txBody>
      </p:sp>
      <p:sp>
        <p:nvSpPr>
          <p:cNvPr id="3" name="Text 1"/>
          <p:cNvSpPr>
            <a:spLocks noGrp="1"/>
          </p:cNvSpPr>
          <p:nvPr>
            <p:ph type="title" idx="101" hasCustomPrompt="1"/>
          </p:nvPr>
        </p:nvSpPr>
        <p:spPr>
          <a:xfrm>
            <a:off x="566928" y="621792"/>
            <a:ext cx="4937760" cy="1234440"/>
          </a:xfrm>
          <a:prstGeom prst="rect">
            <a:avLst/>
          </a:prstGeom>
          <a:noFill/>
          <a:ln/>
        </p:spPr>
        <p:txBody>
          <a:bodyPr wrap="square" lIns="0" tIns="0" rIns="0" bIns="0" rtlCol="0" anchor="t"/>
          <a:lstStyle/>
          <a:p>
            <a:pPr marL="0" indent="0" algn="l">
              <a:buNone/>
            </a:pPr>
            <a:r>
              <a:rPr lang="en-US" sz="2700" b="1">
                <a:solidFill>
                  <a:srgbClr val="16263C"/>
                </a:solidFill>
                <a:latin typeface="Arial" pitchFamily="34" charset="0"/>
                <a:ea typeface="Arial" pitchFamily="34" charset="-122"/>
                <a:cs typeface="Arial" pitchFamily="34" charset="-120"/>
              </a:rPr>
              <a:t>The challenge is not policy. The challenge is visibility.</a:t>
            </a:r>
            <a:endParaRPr lang="en-US" sz="2700"/>
          </a:p>
        </p:txBody>
      </p:sp>
      <p:sp>
        <p:nvSpPr>
          <p:cNvPr id="4" name="Text 2"/>
          <p:cNvSpPr/>
          <p:nvPr/>
        </p:nvSpPr>
        <p:spPr>
          <a:xfrm>
            <a:off x="566928" y="1965960"/>
            <a:ext cx="4114800" cy="1097280"/>
          </a:xfrm>
          <a:prstGeom prst="rect">
            <a:avLst/>
          </a:prstGeom>
          <a:noFill/>
          <a:ln/>
        </p:spPr>
        <p:txBody>
          <a:bodyPr wrap="square" lIns="0" tIns="0" rIns="0" bIns="0" rtlCol="0" anchor="ctr"/>
          <a:lstStyle/>
          <a:p>
            <a:pPr marL="0" indent="0">
              <a:lnSpc>
                <a:spcPts val="1900"/>
              </a:lnSpc>
              <a:buNone/>
            </a:pPr>
            <a:r>
              <a:rPr lang="en-US" sz="1300">
                <a:solidFill>
                  <a:srgbClr val="5D6B7C"/>
                </a:solidFill>
                <a:latin typeface="Arial" pitchFamily="34" charset="0"/>
                <a:ea typeface="Arial" pitchFamily="34" charset="-122"/>
                <a:cs typeface="Arial" pitchFamily="34" charset="-120"/>
              </a:rPr>
              <a:t>No regional framework shows what machinery is operating, where it is operating, or whether it meets modern emissions standards.</a:t>
            </a:r>
            <a:endParaRPr lang="en-US" sz="1300"/>
          </a:p>
        </p:txBody>
      </p:sp>
      <p:sp>
        <p:nvSpPr>
          <p:cNvPr id="18" name="Rule">
            <a:extLst>
              <a:ext uri="{C183D7F6-B498-43B3-948B-1728B52AA6E4}">
                <adec:decorative xmlns:adec="http://schemas.microsoft.com/office/drawing/2017/decorative" val="1"/>
              </a:ext>
            </a:extLst>
          </p:cNvPr>
          <p:cNvSpPr/>
          <p:nvPr/>
        </p:nvSpPr>
        <p:spPr>
          <a:xfrm>
            <a:off x="566928" y="3291840"/>
            <a:ext cx="685800" cy="32004"/>
          </a:xfrm>
          <a:prstGeom prst="rect">
            <a:avLst/>
          </a:prstGeom>
          <a:solidFill>
            <a:srgbClr val="16263C"/>
          </a:solidFill>
          <a:ln/>
        </p:spPr>
        <p:txBody>
          <a:bodyPr/>
          <a:lstStyle/>
          <a:p>
            <a:endParaRPr lang="en-GB"/>
          </a:p>
        </p:txBody>
      </p:sp>
      <p:sp>
        <p:nvSpPr>
          <p:cNvPr id="19" name="Text 17"/>
          <p:cNvSpPr/>
          <p:nvPr/>
        </p:nvSpPr>
        <p:spPr>
          <a:xfrm>
            <a:off x="566928" y="3520440"/>
            <a:ext cx="4023360" cy="822960"/>
          </a:xfrm>
          <a:prstGeom prst="rect">
            <a:avLst/>
          </a:prstGeom>
          <a:noFill/>
          <a:ln/>
        </p:spPr>
        <p:txBody>
          <a:bodyPr wrap="square" lIns="0" tIns="0" rIns="0" bIns="0" rtlCol="0" anchor="ctr"/>
          <a:lstStyle/>
          <a:p>
            <a:pPr>
              <a:lnSpc>
                <a:spcPts val="1800"/>
              </a:lnSpc>
            </a:pPr>
            <a:r>
              <a:rPr lang="en-US" sz="1200" b="1">
                <a:solidFill>
                  <a:srgbClr val="16263C"/>
                </a:solidFill>
                <a:latin typeface="Arial"/>
                <a:ea typeface="Arial" pitchFamily="34" charset="-122"/>
                <a:cs typeface="Arial"/>
              </a:rPr>
              <a:t>It's not a lack of policy ambition. It's a lack of visibility, </a:t>
            </a:r>
            <a:r>
              <a:rPr lang="en-US" sz="1200" b="1" dirty="0">
                <a:solidFill>
                  <a:srgbClr val="16263C"/>
                </a:solidFill>
                <a:latin typeface="Arial"/>
                <a:ea typeface="Arial" pitchFamily="34" charset="-122"/>
                <a:cs typeface="Arial"/>
              </a:rPr>
              <a:t>consistency and operational control.</a:t>
            </a:r>
            <a:endParaRPr lang="en-US" sz="1200" dirty="0">
              <a:latin typeface="Arial"/>
              <a:cs typeface="Arial"/>
            </a:endParaRPr>
          </a:p>
        </p:txBody>
      </p:sp>
      <p:pic>
        <p:nvPicPr>
          <p:cNvPr id="22" name="Picture 21">
            <a:extLst>
              <a:ext uri="{FF2B5EF4-FFF2-40B4-BE49-F238E27FC236}">
                <a16:creationId xmlns:a16="http://schemas.microsoft.com/office/drawing/2014/main" id="{DE664AA8-FF1F-6957-FA54-21ABC49CA267}"/>
              </a:ext>
            </a:extLst>
          </p:cNvPr>
          <p:cNvPicPr>
            <a:picLocks noChangeAspect="1"/>
          </p:cNvPicPr>
          <p:nvPr/>
        </p:nvPicPr>
        <p:blipFill>
          <a:blip r:embed="rId3"/>
          <a:stretch>
            <a:fillRect/>
          </a:stretch>
        </p:blipFill>
        <p:spPr>
          <a:xfrm>
            <a:off x="6858000" y="4591290"/>
            <a:ext cx="2134721" cy="450663"/>
          </a:xfrm>
          <a:prstGeom prst="rect">
            <a:avLst/>
          </a:prstGeom>
        </p:spPr>
      </p:pic>
      <p:pic>
        <p:nvPicPr>
          <p:cNvPr id="21" name="Picture 20">
            <a:extLst>
              <a:ext uri="{FF2B5EF4-FFF2-40B4-BE49-F238E27FC236}">
                <a16:creationId xmlns:a16="http://schemas.microsoft.com/office/drawing/2014/main" id="{0F7D59D0-65D0-BFA3-0643-71590BD31A92}"/>
              </a:ext>
            </a:extLst>
          </p:cNvPr>
          <p:cNvPicPr>
            <a:picLocks noChangeAspect="1"/>
          </p:cNvPicPr>
          <p:nvPr/>
        </p:nvPicPr>
        <p:blipFill>
          <a:blip r:embed="rId4"/>
          <a:stretch>
            <a:fillRect/>
          </a:stretch>
        </p:blipFill>
        <p:spPr>
          <a:xfrm>
            <a:off x="4565608" y="1468846"/>
            <a:ext cx="4427113" cy="2460499"/>
          </a:xfrm>
          <a:prstGeom prst="rect">
            <a:avLst/>
          </a:prstGeom>
        </p:spPr>
      </p:pic>
      <p:graphicFrame>
        <p:nvGraphicFramePr>
          <p:cNvPr id="23" name="Table 22">
            <a:extLst>
              <a:ext uri="{FF2B5EF4-FFF2-40B4-BE49-F238E27FC236}">
                <a16:creationId xmlns:a16="http://schemas.microsoft.com/office/drawing/2014/main" id="{04308881-BCE9-0E4D-B6B3-01F9776B0A30}"/>
              </a:ext>
            </a:extLst>
          </p:cNvPr>
          <p:cNvGraphicFramePr>
            <a:graphicFrameLocks noGrp="1"/>
          </p:cNvGraphicFramePr>
          <p:nvPr>
            <p:extLst>
              <p:ext uri="{D42A27DB-BD31-4B8C-83A1-F6EECF244321}">
                <p14:modId xmlns:p14="http://schemas.microsoft.com/office/powerpoint/2010/main" val="3864937752"/>
              </p:ext>
            </p:extLst>
          </p:nvPr>
        </p:nvGraphicFramePr>
        <p:xfrm>
          <a:off x="5198798" y="3969111"/>
          <a:ext cx="3318404" cy="548640"/>
        </p:xfrm>
        <a:graphic>
          <a:graphicData uri="http://schemas.openxmlformats.org/drawingml/2006/table">
            <a:tbl>
              <a:tblPr/>
              <a:tblGrid>
                <a:gridCol w="3318404">
                  <a:extLst>
                    <a:ext uri="{9D8B030D-6E8A-4147-A177-3AD203B41FA5}">
                      <a16:colId xmlns:a16="http://schemas.microsoft.com/office/drawing/2014/main" val="282687196"/>
                    </a:ext>
                  </a:extLst>
                </a:gridCol>
              </a:tblGrid>
              <a:tr h="322380">
                <a:tc>
                  <a:txBody>
                    <a:bodyPr/>
                    <a:lstStyle/>
                    <a:p>
                      <a:pPr fontAlgn="t">
                        <a:lnSpc>
                          <a:spcPct val="100000"/>
                        </a:lnSpc>
                        <a:buNone/>
                      </a:pPr>
                      <a:r>
                        <a:rPr lang="en-GB" sz="1000" b="0" i="1" dirty="0">
                          <a:effectLst/>
                          <a:latin typeface="+mn-lt"/>
                        </a:rPr>
                        <a:t>From project-by-project reporting to a shared view of construction activity, temporary power and emissions performance.</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494225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66928" y="256032"/>
            <a:ext cx="5486400" cy="256032"/>
          </a:xfrm>
          <a:prstGeom prst="rect">
            <a:avLst/>
          </a:prstGeom>
          <a:noFill/>
          <a:ln/>
        </p:spPr>
        <p:txBody>
          <a:bodyPr wrap="square" lIns="0" tIns="0" rIns="0" bIns="0" rtlCol="0" anchor="ctr"/>
          <a:lstStyle/>
          <a:p>
            <a:pPr marL="0" indent="0">
              <a:buNone/>
            </a:pPr>
            <a:r>
              <a:rPr lang="en-US" sz="1000" b="1" kern="0" spc="300">
                <a:solidFill>
                  <a:srgbClr val="5D6B7C"/>
                </a:solidFill>
                <a:latin typeface="Arial" pitchFamily="34" charset="0"/>
                <a:ea typeface="Arial" pitchFamily="34" charset="-122"/>
                <a:cs typeface="Arial" pitchFamily="34" charset="-120"/>
              </a:rPr>
              <a:t>THE PROOF</a:t>
            </a:r>
            <a:endParaRPr lang="en-US" sz="1000"/>
          </a:p>
        </p:txBody>
      </p:sp>
      <p:sp>
        <p:nvSpPr>
          <p:cNvPr id="3" name="Text 1"/>
          <p:cNvSpPr>
            <a:spLocks noGrp="1"/>
          </p:cNvSpPr>
          <p:nvPr>
            <p:ph type="title" idx="101" hasCustomPrompt="1"/>
          </p:nvPr>
        </p:nvSpPr>
        <p:spPr>
          <a:xfrm>
            <a:off x="566928" y="481845"/>
            <a:ext cx="7772400" cy="658368"/>
          </a:xfrm>
          <a:prstGeom prst="rect">
            <a:avLst/>
          </a:prstGeom>
          <a:noFill/>
          <a:ln/>
        </p:spPr>
        <p:txBody>
          <a:bodyPr wrap="square" lIns="0" tIns="0" rIns="0" bIns="0" rtlCol="0" anchor="t"/>
          <a:lstStyle/>
          <a:p>
            <a:pPr marL="0" indent="0" algn="l">
              <a:buNone/>
            </a:pPr>
            <a:r>
              <a:rPr lang="en-US" sz="3000" b="1" dirty="0">
                <a:solidFill>
                  <a:srgbClr val="16263C"/>
                </a:solidFill>
                <a:latin typeface="Arial" pitchFamily="34" charset="0"/>
                <a:ea typeface="Arial" pitchFamily="34" charset="-122"/>
                <a:cs typeface="Arial" pitchFamily="34" charset="-120"/>
              </a:rPr>
              <a:t>This is not an untested concept.</a:t>
            </a:r>
            <a:endParaRPr lang="en-US" sz="3000" dirty="0"/>
          </a:p>
        </p:txBody>
      </p:sp>
      <p:sp>
        <p:nvSpPr>
          <p:cNvPr id="4" name="Text 2"/>
          <p:cNvSpPr/>
          <p:nvPr/>
        </p:nvSpPr>
        <p:spPr>
          <a:xfrm>
            <a:off x="576072" y="1367028"/>
            <a:ext cx="6035040" cy="365760"/>
          </a:xfrm>
          <a:prstGeom prst="rect">
            <a:avLst/>
          </a:prstGeom>
          <a:noFill/>
          <a:ln/>
        </p:spPr>
        <p:txBody>
          <a:bodyPr wrap="square" lIns="0" tIns="0" rIns="0" bIns="0" rtlCol="0" anchor="ctr"/>
          <a:lstStyle/>
          <a:p>
            <a:pPr fontAlgn="t"/>
            <a:r>
              <a:rPr lang="en-GB" sz="1200" dirty="0">
                <a:latin typeface="Arial"/>
                <a:cs typeface="Arial"/>
              </a:rPr>
              <a:t>London has already </a:t>
            </a:r>
            <a:r>
              <a:rPr lang="en-GB" sz="1200">
                <a:latin typeface="Arial"/>
                <a:cs typeface="Arial"/>
              </a:rPr>
              <a:t>demonstrated</a:t>
            </a:r>
            <a:r>
              <a:rPr lang="en-GB" sz="1200" dirty="0">
                <a:latin typeface="Arial"/>
                <a:cs typeface="Arial"/>
              </a:rPr>
              <a:t> that registration, standards, auditing and industry </a:t>
            </a:r>
            <a:r>
              <a:rPr lang="en-GB" sz="1200">
                <a:latin typeface="Arial"/>
                <a:cs typeface="Arial"/>
              </a:rPr>
              <a:t>engagement will produce measurable improvement. </a:t>
            </a:r>
          </a:p>
          <a:p>
            <a:pPr fontAlgn="t"/>
            <a:endParaRPr lang="en-GB" sz="1200" dirty="0">
              <a:latin typeface="Arial" panose="020B0604020202020204" pitchFamily="34" charset="0"/>
              <a:cs typeface="Arial" panose="020B0604020202020204" pitchFamily="34" charset="0"/>
            </a:endParaRPr>
          </a:p>
          <a:p>
            <a:pPr fontAlgn="t"/>
            <a:r>
              <a:rPr lang="en-GB" sz="1200" dirty="0">
                <a:latin typeface="Arial" panose="020B0604020202020204" pitchFamily="34" charset="0"/>
                <a:cs typeface="Arial" panose="020B0604020202020204" pitchFamily="34" charset="0"/>
              </a:rPr>
              <a:t>London’s results provide a benchmark, not a forecast for the North-West</a:t>
            </a:r>
            <a:r>
              <a:rPr lang="en-GB" dirty="0"/>
              <a:t>.</a:t>
            </a:r>
          </a:p>
          <a:p>
            <a:pPr fontAlgn="t">
              <a:lnSpc>
                <a:spcPct val="100000"/>
              </a:lnSpc>
              <a:buNone/>
            </a:pPr>
            <a:endParaRPr lang="en-GB" sz="1200" dirty="0">
              <a:latin typeface="Arial" panose="020B0604020202020204" pitchFamily="34" charset="0"/>
              <a:cs typeface="Arial" panose="020B0604020202020204" pitchFamily="34" charset="0"/>
            </a:endParaRPr>
          </a:p>
        </p:txBody>
      </p:sp>
      <p:sp>
        <p:nvSpPr>
          <p:cNvPr id="5" name="Statistic panel">
            <a:extLst>
              <a:ext uri="{C183D7F6-B498-43B3-948B-1728B52AA6E4}">
                <adec:decorative xmlns:adec="http://schemas.microsoft.com/office/drawing/2017/decorative" val="1"/>
              </a:ext>
            </a:extLst>
          </p:cNvPr>
          <p:cNvSpPr/>
          <p:nvPr/>
        </p:nvSpPr>
        <p:spPr>
          <a:xfrm>
            <a:off x="566928" y="1874520"/>
            <a:ext cx="1481328" cy="1737360"/>
          </a:xfrm>
          <a:prstGeom prst="rect">
            <a:avLst/>
          </a:prstGeom>
          <a:solidFill>
            <a:srgbClr val="F2F3F5"/>
          </a:solidFill>
          <a:ln/>
        </p:spPr>
        <p:txBody>
          <a:bodyPr/>
          <a:lstStyle/>
          <a:p>
            <a:endParaRPr lang="en-GB"/>
          </a:p>
        </p:txBody>
      </p:sp>
      <p:sp>
        <p:nvSpPr>
          <p:cNvPr id="6" name="Panel accent">
            <a:extLst>
              <a:ext uri="{C183D7F6-B498-43B3-948B-1728B52AA6E4}">
                <adec:decorative xmlns:adec="http://schemas.microsoft.com/office/drawing/2017/decorative" val="1"/>
              </a:ext>
            </a:extLst>
          </p:cNvPr>
          <p:cNvSpPr/>
          <p:nvPr/>
        </p:nvSpPr>
        <p:spPr>
          <a:xfrm>
            <a:off x="566928" y="1874520"/>
            <a:ext cx="1481328" cy="41148"/>
          </a:xfrm>
          <a:prstGeom prst="rect">
            <a:avLst/>
          </a:prstGeom>
          <a:solidFill>
            <a:srgbClr val="16263C"/>
          </a:solidFill>
          <a:ln/>
        </p:spPr>
        <p:txBody>
          <a:bodyPr/>
          <a:lstStyle/>
          <a:p>
            <a:endParaRPr lang="en-GB"/>
          </a:p>
        </p:txBody>
      </p:sp>
      <p:sp>
        <p:nvSpPr>
          <p:cNvPr id="7" name="Text 5"/>
          <p:cNvSpPr/>
          <p:nvPr/>
        </p:nvSpPr>
        <p:spPr>
          <a:xfrm>
            <a:off x="658368" y="2148840"/>
            <a:ext cx="1298448" cy="640080"/>
          </a:xfrm>
          <a:prstGeom prst="rect">
            <a:avLst/>
          </a:prstGeom>
          <a:noFill/>
          <a:ln/>
        </p:spPr>
        <p:txBody>
          <a:bodyPr wrap="square" lIns="0" tIns="0" rIns="0" bIns="0" rtlCol="0" anchor="ctr"/>
          <a:lstStyle/>
          <a:p>
            <a:pPr marL="0" indent="0" algn="l">
              <a:buNone/>
            </a:pPr>
            <a:r>
              <a:rPr lang="en-US" sz="2600" b="1">
                <a:solidFill>
                  <a:srgbClr val="16263C"/>
                </a:solidFill>
                <a:latin typeface="Arial" pitchFamily="34" charset="0"/>
                <a:ea typeface="Arial" pitchFamily="34" charset="-122"/>
                <a:cs typeface="Arial" pitchFamily="34" charset="-120"/>
              </a:rPr>
              <a:t>10,000+</a:t>
            </a:r>
            <a:endParaRPr lang="en-US" sz="2600"/>
          </a:p>
        </p:txBody>
      </p:sp>
      <p:sp>
        <p:nvSpPr>
          <p:cNvPr id="8" name="Text 6"/>
          <p:cNvSpPr/>
          <p:nvPr/>
        </p:nvSpPr>
        <p:spPr>
          <a:xfrm>
            <a:off x="658368" y="2816352"/>
            <a:ext cx="1298448" cy="685800"/>
          </a:xfrm>
          <a:prstGeom prst="rect">
            <a:avLst/>
          </a:prstGeom>
          <a:noFill/>
          <a:ln/>
        </p:spPr>
        <p:txBody>
          <a:bodyPr wrap="square" lIns="0" tIns="0" rIns="0" bIns="0" rtlCol="0" anchor="ctr"/>
          <a:lstStyle/>
          <a:p>
            <a:pPr marL="0" indent="0" algn="l">
              <a:lnSpc>
                <a:spcPts val="1400"/>
              </a:lnSpc>
              <a:buNone/>
            </a:pPr>
            <a:r>
              <a:rPr lang="en-US" sz="1050">
                <a:solidFill>
                  <a:srgbClr val="5D6B7C"/>
                </a:solidFill>
                <a:latin typeface="Arial" pitchFamily="34" charset="0"/>
                <a:ea typeface="Arial" pitchFamily="34" charset="-122"/>
                <a:cs typeface="Arial" pitchFamily="34" charset="-120"/>
              </a:rPr>
              <a:t>machines inspected</a:t>
            </a:r>
            <a:endParaRPr lang="en-US" sz="1050"/>
          </a:p>
        </p:txBody>
      </p:sp>
      <p:sp>
        <p:nvSpPr>
          <p:cNvPr id="9" name="Statistic panel">
            <a:extLst>
              <a:ext uri="{C183D7F6-B498-43B3-948B-1728B52AA6E4}">
                <adec:decorative xmlns:adec="http://schemas.microsoft.com/office/drawing/2017/decorative" val="1"/>
              </a:ext>
            </a:extLst>
          </p:cNvPr>
          <p:cNvSpPr/>
          <p:nvPr/>
        </p:nvSpPr>
        <p:spPr>
          <a:xfrm>
            <a:off x="2203704" y="1874520"/>
            <a:ext cx="1481328" cy="1737360"/>
          </a:xfrm>
          <a:prstGeom prst="rect">
            <a:avLst/>
          </a:prstGeom>
          <a:solidFill>
            <a:srgbClr val="F2F3F5"/>
          </a:solidFill>
          <a:ln/>
        </p:spPr>
        <p:txBody>
          <a:bodyPr/>
          <a:lstStyle/>
          <a:p>
            <a:endParaRPr lang="en-GB"/>
          </a:p>
        </p:txBody>
      </p:sp>
      <p:sp>
        <p:nvSpPr>
          <p:cNvPr id="10" name="Panel accent">
            <a:extLst>
              <a:ext uri="{C183D7F6-B498-43B3-948B-1728B52AA6E4}">
                <adec:decorative xmlns:adec="http://schemas.microsoft.com/office/drawing/2017/decorative" val="1"/>
              </a:ext>
            </a:extLst>
          </p:cNvPr>
          <p:cNvSpPr/>
          <p:nvPr/>
        </p:nvSpPr>
        <p:spPr>
          <a:xfrm>
            <a:off x="2203704" y="1874520"/>
            <a:ext cx="1481328" cy="41148"/>
          </a:xfrm>
          <a:prstGeom prst="rect">
            <a:avLst/>
          </a:prstGeom>
          <a:solidFill>
            <a:srgbClr val="16263C"/>
          </a:solidFill>
          <a:ln/>
        </p:spPr>
        <p:txBody>
          <a:bodyPr/>
          <a:lstStyle/>
          <a:p>
            <a:endParaRPr lang="en-GB"/>
          </a:p>
        </p:txBody>
      </p:sp>
      <p:sp>
        <p:nvSpPr>
          <p:cNvPr id="11" name="Text 9"/>
          <p:cNvSpPr/>
          <p:nvPr/>
        </p:nvSpPr>
        <p:spPr>
          <a:xfrm>
            <a:off x="2295144" y="2148840"/>
            <a:ext cx="1298448" cy="640080"/>
          </a:xfrm>
          <a:prstGeom prst="rect">
            <a:avLst/>
          </a:prstGeom>
          <a:noFill/>
          <a:ln/>
        </p:spPr>
        <p:txBody>
          <a:bodyPr wrap="square" lIns="0" tIns="0" rIns="0" bIns="0" rtlCol="0" anchor="ctr"/>
          <a:lstStyle/>
          <a:p>
            <a:pPr marL="0" indent="0" algn="l">
              <a:buNone/>
            </a:pPr>
            <a:r>
              <a:rPr lang="en-US" sz="2600" b="1">
                <a:solidFill>
                  <a:srgbClr val="16263C"/>
                </a:solidFill>
                <a:latin typeface="Arial" pitchFamily="34" charset="0"/>
                <a:ea typeface="Arial" pitchFamily="34" charset="-122"/>
                <a:cs typeface="Arial" pitchFamily="34" charset="-120"/>
              </a:rPr>
              <a:t>3,400+</a:t>
            </a:r>
            <a:endParaRPr lang="en-US" sz="2600"/>
          </a:p>
        </p:txBody>
      </p:sp>
      <p:sp>
        <p:nvSpPr>
          <p:cNvPr id="12" name="Text 10"/>
          <p:cNvSpPr/>
          <p:nvPr/>
        </p:nvSpPr>
        <p:spPr>
          <a:xfrm>
            <a:off x="2295144" y="2816352"/>
            <a:ext cx="1298448" cy="685800"/>
          </a:xfrm>
          <a:prstGeom prst="rect">
            <a:avLst/>
          </a:prstGeom>
          <a:noFill/>
          <a:ln/>
        </p:spPr>
        <p:txBody>
          <a:bodyPr wrap="square" lIns="0" tIns="0" rIns="0" bIns="0" rtlCol="0" anchor="ctr"/>
          <a:lstStyle/>
          <a:p>
            <a:pPr marL="0" indent="0" algn="l">
              <a:lnSpc>
                <a:spcPts val="1400"/>
              </a:lnSpc>
              <a:buNone/>
            </a:pPr>
            <a:r>
              <a:rPr lang="en-US" sz="1050">
                <a:solidFill>
                  <a:srgbClr val="5D6B7C"/>
                </a:solidFill>
                <a:latin typeface="Arial" pitchFamily="34" charset="0"/>
                <a:ea typeface="Arial" pitchFamily="34" charset="-122"/>
                <a:cs typeface="Arial" pitchFamily="34" charset="-120"/>
              </a:rPr>
              <a:t>audits completed</a:t>
            </a:r>
            <a:endParaRPr lang="en-US" sz="1050"/>
          </a:p>
        </p:txBody>
      </p:sp>
      <p:sp>
        <p:nvSpPr>
          <p:cNvPr id="13" name="Statistic panel">
            <a:extLst>
              <a:ext uri="{C183D7F6-B498-43B3-948B-1728B52AA6E4}">
                <adec:decorative xmlns:adec="http://schemas.microsoft.com/office/drawing/2017/decorative" val="1"/>
              </a:ext>
            </a:extLst>
          </p:cNvPr>
          <p:cNvSpPr/>
          <p:nvPr/>
        </p:nvSpPr>
        <p:spPr>
          <a:xfrm>
            <a:off x="3840480" y="1874520"/>
            <a:ext cx="1481328" cy="1737360"/>
          </a:xfrm>
          <a:prstGeom prst="rect">
            <a:avLst/>
          </a:prstGeom>
          <a:solidFill>
            <a:srgbClr val="F2F3F5"/>
          </a:solidFill>
          <a:ln/>
        </p:spPr>
        <p:txBody>
          <a:bodyPr/>
          <a:lstStyle/>
          <a:p>
            <a:endParaRPr lang="en-GB"/>
          </a:p>
        </p:txBody>
      </p:sp>
      <p:sp>
        <p:nvSpPr>
          <p:cNvPr id="14" name="Panel accent">
            <a:extLst>
              <a:ext uri="{C183D7F6-B498-43B3-948B-1728B52AA6E4}">
                <adec:decorative xmlns:adec="http://schemas.microsoft.com/office/drawing/2017/decorative" val="1"/>
              </a:ext>
            </a:extLst>
          </p:cNvPr>
          <p:cNvSpPr/>
          <p:nvPr/>
        </p:nvSpPr>
        <p:spPr>
          <a:xfrm>
            <a:off x="3840480" y="1874520"/>
            <a:ext cx="1481328" cy="41148"/>
          </a:xfrm>
          <a:prstGeom prst="rect">
            <a:avLst/>
          </a:prstGeom>
          <a:solidFill>
            <a:srgbClr val="16263C"/>
          </a:solidFill>
          <a:ln/>
        </p:spPr>
        <p:txBody>
          <a:bodyPr/>
          <a:lstStyle/>
          <a:p>
            <a:endParaRPr lang="en-GB"/>
          </a:p>
        </p:txBody>
      </p:sp>
      <p:sp>
        <p:nvSpPr>
          <p:cNvPr id="15" name="Text 13"/>
          <p:cNvSpPr/>
          <p:nvPr/>
        </p:nvSpPr>
        <p:spPr>
          <a:xfrm>
            <a:off x="3931920" y="2148840"/>
            <a:ext cx="1298448" cy="640080"/>
          </a:xfrm>
          <a:prstGeom prst="rect">
            <a:avLst/>
          </a:prstGeom>
          <a:noFill/>
          <a:ln/>
        </p:spPr>
        <p:txBody>
          <a:bodyPr wrap="square" lIns="0" tIns="0" rIns="0" bIns="0" rtlCol="0" anchor="ctr"/>
          <a:lstStyle/>
          <a:p>
            <a:pPr marL="0" indent="0" algn="l">
              <a:buNone/>
            </a:pPr>
            <a:r>
              <a:rPr lang="en-US" sz="2600" b="1">
                <a:solidFill>
                  <a:srgbClr val="16263C"/>
                </a:solidFill>
                <a:latin typeface="Arial" pitchFamily="34" charset="0"/>
                <a:ea typeface="Arial" pitchFamily="34" charset="-122"/>
                <a:cs typeface="Arial" pitchFamily="34" charset="-120"/>
              </a:rPr>
              <a:t>48%</a:t>
            </a:r>
            <a:endParaRPr lang="en-US" sz="2600"/>
          </a:p>
        </p:txBody>
      </p:sp>
      <p:sp>
        <p:nvSpPr>
          <p:cNvPr id="16" name="Text 14"/>
          <p:cNvSpPr/>
          <p:nvPr/>
        </p:nvSpPr>
        <p:spPr>
          <a:xfrm>
            <a:off x="3931920" y="2816352"/>
            <a:ext cx="1298448" cy="685800"/>
          </a:xfrm>
          <a:prstGeom prst="rect">
            <a:avLst/>
          </a:prstGeom>
          <a:noFill/>
          <a:ln/>
        </p:spPr>
        <p:txBody>
          <a:bodyPr wrap="square" lIns="0" tIns="0" rIns="0" bIns="0" rtlCol="0" anchor="ctr"/>
          <a:lstStyle/>
          <a:p>
            <a:pPr marL="0" indent="0" algn="l">
              <a:lnSpc>
                <a:spcPts val="1400"/>
              </a:lnSpc>
              <a:buNone/>
            </a:pPr>
            <a:r>
              <a:rPr lang="en-US" sz="1050">
                <a:solidFill>
                  <a:srgbClr val="5D6B7C"/>
                </a:solidFill>
                <a:latin typeface="Arial" pitchFamily="34" charset="0"/>
                <a:ea typeface="Arial" pitchFamily="34" charset="-122"/>
                <a:cs typeface="Arial" pitchFamily="34" charset="-120"/>
              </a:rPr>
              <a:t>reduction in particulates</a:t>
            </a:r>
            <a:endParaRPr lang="en-US" sz="1050"/>
          </a:p>
        </p:txBody>
      </p:sp>
      <p:sp>
        <p:nvSpPr>
          <p:cNvPr id="17" name="Statistic panel">
            <a:extLst>
              <a:ext uri="{C183D7F6-B498-43B3-948B-1728B52AA6E4}">
                <adec:decorative xmlns:adec="http://schemas.microsoft.com/office/drawing/2017/decorative" val="1"/>
              </a:ext>
            </a:extLst>
          </p:cNvPr>
          <p:cNvSpPr/>
          <p:nvPr/>
        </p:nvSpPr>
        <p:spPr>
          <a:xfrm>
            <a:off x="5477256" y="1874520"/>
            <a:ext cx="1481328" cy="1737360"/>
          </a:xfrm>
          <a:prstGeom prst="rect">
            <a:avLst/>
          </a:prstGeom>
          <a:solidFill>
            <a:srgbClr val="F2F3F5"/>
          </a:solidFill>
          <a:ln/>
        </p:spPr>
        <p:txBody>
          <a:bodyPr/>
          <a:lstStyle/>
          <a:p>
            <a:endParaRPr lang="en-GB"/>
          </a:p>
        </p:txBody>
      </p:sp>
      <p:sp>
        <p:nvSpPr>
          <p:cNvPr id="18" name="Panel accent">
            <a:extLst>
              <a:ext uri="{C183D7F6-B498-43B3-948B-1728B52AA6E4}">
                <adec:decorative xmlns:adec="http://schemas.microsoft.com/office/drawing/2017/decorative" val="1"/>
              </a:ext>
            </a:extLst>
          </p:cNvPr>
          <p:cNvSpPr/>
          <p:nvPr/>
        </p:nvSpPr>
        <p:spPr>
          <a:xfrm>
            <a:off x="5477256" y="1874520"/>
            <a:ext cx="1481328" cy="41148"/>
          </a:xfrm>
          <a:prstGeom prst="rect">
            <a:avLst/>
          </a:prstGeom>
          <a:solidFill>
            <a:srgbClr val="16263C"/>
          </a:solidFill>
          <a:ln/>
        </p:spPr>
        <p:txBody>
          <a:bodyPr/>
          <a:lstStyle/>
          <a:p>
            <a:endParaRPr lang="en-GB"/>
          </a:p>
        </p:txBody>
      </p:sp>
      <p:sp>
        <p:nvSpPr>
          <p:cNvPr id="19" name="Text 17"/>
          <p:cNvSpPr/>
          <p:nvPr/>
        </p:nvSpPr>
        <p:spPr>
          <a:xfrm>
            <a:off x="5568696" y="2148840"/>
            <a:ext cx="1298448" cy="640080"/>
          </a:xfrm>
          <a:prstGeom prst="rect">
            <a:avLst/>
          </a:prstGeom>
          <a:noFill/>
          <a:ln/>
        </p:spPr>
        <p:txBody>
          <a:bodyPr wrap="square" lIns="0" tIns="0" rIns="0" bIns="0" rtlCol="0" anchor="ctr"/>
          <a:lstStyle/>
          <a:p>
            <a:pPr marL="0" indent="0" algn="l">
              <a:buNone/>
            </a:pPr>
            <a:r>
              <a:rPr lang="en-US" sz="2600" b="1">
                <a:solidFill>
                  <a:srgbClr val="16263C"/>
                </a:solidFill>
                <a:latin typeface="Arial" pitchFamily="34" charset="0"/>
                <a:ea typeface="Arial" pitchFamily="34" charset="-122"/>
                <a:cs typeface="Arial" pitchFamily="34" charset="-120"/>
              </a:rPr>
              <a:t>42%</a:t>
            </a:r>
            <a:endParaRPr lang="en-US" sz="2600"/>
          </a:p>
        </p:txBody>
      </p:sp>
      <p:sp>
        <p:nvSpPr>
          <p:cNvPr id="20" name="Text 18"/>
          <p:cNvSpPr/>
          <p:nvPr/>
        </p:nvSpPr>
        <p:spPr>
          <a:xfrm>
            <a:off x="5568696" y="2816352"/>
            <a:ext cx="1298448" cy="685800"/>
          </a:xfrm>
          <a:prstGeom prst="rect">
            <a:avLst/>
          </a:prstGeom>
          <a:noFill/>
          <a:ln/>
        </p:spPr>
        <p:txBody>
          <a:bodyPr wrap="square" lIns="0" tIns="0" rIns="0" bIns="0" rtlCol="0" anchor="ctr"/>
          <a:lstStyle/>
          <a:p>
            <a:pPr marL="0" indent="0" algn="l">
              <a:lnSpc>
                <a:spcPts val="1400"/>
              </a:lnSpc>
              <a:buNone/>
            </a:pPr>
            <a:r>
              <a:rPr lang="en-US" sz="1050">
                <a:solidFill>
                  <a:srgbClr val="5D6B7C"/>
                </a:solidFill>
                <a:latin typeface="Arial" pitchFamily="34" charset="0"/>
                <a:ea typeface="Arial" pitchFamily="34" charset="-122"/>
                <a:cs typeface="Arial" pitchFamily="34" charset="-120"/>
              </a:rPr>
              <a:t>reduction in NOx</a:t>
            </a:r>
            <a:endParaRPr lang="en-US" sz="1050"/>
          </a:p>
        </p:txBody>
      </p:sp>
      <p:sp>
        <p:nvSpPr>
          <p:cNvPr id="21" name="Statistic panel">
            <a:extLst>
              <a:ext uri="{C183D7F6-B498-43B3-948B-1728B52AA6E4}">
                <adec:decorative xmlns:adec="http://schemas.microsoft.com/office/drawing/2017/decorative" val="1"/>
              </a:ext>
            </a:extLst>
          </p:cNvPr>
          <p:cNvSpPr/>
          <p:nvPr/>
        </p:nvSpPr>
        <p:spPr>
          <a:xfrm>
            <a:off x="7114032" y="1874520"/>
            <a:ext cx="1481328" cy="1737360"/>
          </a:xfrm>
          <a:prstGeom prst="rect">
            <a:avLst/>
          </a:prstGeom>
          <a:solidFill>
            <a:srgbClr val="F2F3F5"/>
          </a:solidFill>
          <a:ln/>
        </p:spPr>
        <p:txBody>
          <a:bodyPr/>
          <a:lstStyle/>
          <a:p>
            <a:endParaRPr lang="en-GB"/>
          </a:p>
        </p:txBody>
      </p:sp>
      <p:sp>
        <p:nvSpPr>
          <p:cNvPr id="22" name="Panel accent">
            <a:extLst>
              <a:ext uri="{C183D7F6-B498-43B3-948B-1728B52AA6E4}">
                <adec:decorative xmlns:adec="http://schemas.microsoft.com/office/drawing/2017/decorative" val="1"/>
              </a:ext>
            </a:extLst>
          </p:cNvPr>
          <p:cNvSpPr/>
          <p:nvPr/>
        </p:nvSpPr>
        <p:spPr>
          <a:xfrm>
            <a:off x="7114032" y="1874520"/>
            <a:ext cx="1481328" cy="41148"/>
          </a:xfrm>
          <a:prstGeom prst="rect">
            <a:avLst/>
          </a:prstGeom>
          <a:solidFill>
            <a:srgbClr val="16263C"/>
          </a:solidFill>
          <a:ln/>
        </p:spPr>
        <p:txBody>
          <a:bodyPr/>
          <a:lstStyle/>
          <a:p>
            <a:endParaRPr lang="en-GB"/>
          </a:p>
        </p:txBody>
      </p:sp>
      <p:sp>
        <p:nvSpPr>
          <p:cNvPr id="23" name="Text 21"/>
          <p:cNvSpPr/>
          <p:nvPr/>
        </p:nvSpPr>
        <p:spPr>
          <a:xfrm>
            <a:off x="7205472" y="2148840"/>
            <a:ext cx="1298448" cy="640080"/>
          </a:xfrm>
          <a:prstGeom prst="rect">
            <a:avLst/>
          </a:prstGeom>
          <a:noFill/>
          <a:ln/>
        </p:spPr>
        <p:txBody>
          <a:bodyPr wrap="square" lIns="0" tIns="0" rIns="0" bIns="0" rtlCol="0" anchor="ctr"/>
          <a:lstStyle/>
          <a:p>
            <a:pPr marL="0" indent="0" algn="l">
              <a:buNone/>
            </a:pPr>
            <a:r>
              <a:rPr lang="en-US" sz="2600" b="1">
                <a:solidFill>
                  <a:srgbClr val="16263C"/>
                </a:solidFill>
                <a:latin typeface="Arial" pitchFamily="34" charset="0"/>
                <a:ea typeface="Arial" pitchFamily="34" charset="-122"/>
                <a:cs typeface="Arial" pitchFamily="34" charset="-120"/>
              </a:rPr>
              <a:t>20%</a:t>
            </a:r>
            <a:endParaRPr lang="en-US" sz="2600"/>
          </a:p>
        </p:txBody>
      </p:sp>
      <p:sp>
        <p:nvSpPr>
          <p:cNvPr id="24" name="Text 22"/>
          <p:cNvSpPr/>
          <p:nvPr/>
        </p:nvSpPr>
        <p:spPr>
          <a:xfrm>
            <a:off x="7205472" y="2816352"/>
            <a:ext cx="1298448" cy="685800"/>
          </a:xfrm>
          <a:prstGeom prst="rect">
            <a:avLst/>
          </a:prstGeom>
          <a:noFill/>
          <a:ln/>
        </p:spPr>
        <p:txBody>
          <a:bodyPr wrap="square" lIns="0" tIns="0" rIns="0" bIns="0" rtlCol="0" anchor="ctr"/>
          <a:lstStyle/>
          <a:p>
            <a:pPr marL="0" indent="0" algn="l">
              <a:lnSpc>
                <a:spcPts val="1400"/>
              </a:lnSpc>
              <a:buNone/>
            </a:pPr>
            <a:r>
              <a:rPr lang="en-US" sz="1050">
                <a:solidFill>
                  <a:srgbClr val="5D6B7C"/>
                </a:solidFill>
                <a:latin typeface="Arial" pitchFamily="34" charset="0"/>
                <a:ea typeface="Arial" pitchFamily="34" charset="-122"/>
                <a:cs typeface="Arial" pitchFamily="34" charset="-120"/>
              </a:rPr>
              <a:t>reduction in CO₂</a:t>
            </a:r>
            <a:endParaRPr lang="en-US" sz="1050"/>
          </a:p>
        </p:txBody>
      </p:sp>
      <p:sp>
        <p:nvSpPr>
          <p:cNvPr id="25" name="Text 23"/>
          <p:cNvSpPr/>
          <p:nvPr/>
        </p:nvSpPr>
        <p:spPr>
          <a:xfrm>
            <a:off x="1161288" y="3703320"/>
            <a:ext cx="6583680" cy="365760"/>
          </a:xfrm>
          <a:prstGeom prst="rect">
            <a:avLst/>
          </a:prstGeom>
          <a:noFill/>
          <a:ln/>
        </p:spPr>
        <p:txBody>
          <a:bodyPr wrap="square" lIns="0" tIns="0" rIns="0" bIns="0" rtlCol="0" anchor="ctr"/>
          <a:lstStyle/>
          <a:p>
            <a:pPr marL="0" indent="0" algn="ctr">
              <a:buNone/>
            </a:pPr>
            <a:r>
              <a:rPr lang="en-US" sz="1150">
                <a:solidFill>
                  <a:srgbClr val="5D6B7C"/>
                </a:solidFill>
                <a:latin typeface="Arial" pitchFamily="34" charset="0"/>
                <a:ea typeface="Arial" pitchFamily="34" charset="-122"/>
                <a:cs typeface="Arial" pitchFamily="34" charset="-120"/>
              </a:rPr>
              <a:t>Achieved with minimal enforcement — one prosecution in six years of operation.</a:t>
            </a:r>
            <a:endParaRPr lang="en-US" sz="1150"/>
          </a:p>
        </p:txBody>
      </p:sp>
      <p:pic>
        <p:nvPicPr>
          <p:cNvPr id="28" name="Picture 27">
            <a:extLst>
              <a:ext uri="{FF2B5EF4-FFF2-40B4-BE49-F238E27FC236}">
                <a16:creationId xmlns:a16="http://schemas.microsoft.com/office/drawing/2014/main" id="{B3AF9DF7-9A1D-E218-FDBA-C891FA99D38D}"/>
              </a:ext>
            </a:extLst>
          </p:cNvPr>
          <p:cNvPicPr>
            <a:picLocks noChangeAspect="1"/>
          </p:cNvPicPr>
          <p:nvPr/>
        </p:nvPicPr>
        <p:blipFill>
          <a:blip r:embed="rId3"/>
          <a:stretch>
            <a:fillRect/>
          </a:stretch>
        </p:blipFill>
        <p:spPr>
          <a:xfrm>
            <a:off x="6858000" y="4591290"/>
            <a:ext cx="2134721" cy="45066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77240" y="685800"/>
            <a:ext cx="5486400" cy="274320"/>
          </a:xfrm>
          <a:prstGeom prst="rect">
            <a:avLst/>
          </a:prstGeom>
          <a:noFill/>
          <a:ln/>
        </p:spPr>
        <p:txBody>
          <a:bodyPr wrap="square" lIns="0" tIns="0" rIns="0" bIns="0" rtlCol="0" anchor="ctr"/>
          <a:lstStyle/>
          <a:p>
            <a:pPr marL="0" indent="0">
              <a:buNone/>
            </a:pPr>
            <a:r>
              <a:rPr lang="en-US" sz="1000" b="1" kern="0" spc="300">
                <a:solidFill>
                  <a:srgbClr val="9FB0C4"/>
                </a:solidFill>
                <a:latin typeface="Arial" pitchFamily="34" charset="0"/>
                <a:ea typeface="Arial" pitchFamily="34" charset="-122"/>
                <a:cs typeface="Arial" pitchFamily="34" charset="-120"/>
              </a:rPr>
              <a:t>THE STRATEGIC QUESTION</a:t>
            </a:r>
            <a:endParaRPr lang="en-US" sz="1000"/>
          </a:p>
        </p:txBody>
      </p:sp>
      <p:sp>
        <p:nvSpPr>
          <p:cNvPr id="3" name="Text 1"/>
          <p:cNvSpPr>
            <a:spLocks noGrp="1"/>
          </p:cNvSpPr>
          <p:nvPr>
            <p:ph type="title" idx="101" hasCustomPrompt="1"/>
          </p:nvPr>
        </p:nvSpPr>
        <p:spPr>
          <a:xfrm>
            <a:off x="777240" y="1234440"/>
            <a:ext cx="7589520" cy="2377440"/>
          </a:xfrm>
          <a:prstGeom prst="rect">
            <a:avLst/>
          </a:prstGeom>
          <a:noFill/>
          <a:ln/>
        </p:spPr>
        <p:txBody>
          <a:bodyPr wrap="square" lIns="0" tIns="0" rIns="0" bIns="0" rtlCol="0" anchor="t"/>
          <a:lstStyle/>
          <a:p>
            <a:pPr algn="l"/>
            <a:r>
              <a:rPr lang="en-US" sz="3200" b="1" dirty="0">
                <a:solidFill>
                  <a:srgbClr val="FFFFFF"/>
                </a:solidFill>
                <a:latin typeface="Arial"/>
                <a:ea typeface="Arial" pitchFamily="34" charset="-122"/>
                <a:cs typeface="Arial"/>
              </a:rPr>
              <a:t>If London has demonstrated a practical </a:t>
            </a:r>
            <a:r>
              <a:rPr lang="en-US" sz="3200" b="1">
                <a:solidFill>
                  <a:srgbClr val="FFFFFF"/>
                </a:solidFill>
                <a:latin typeface="Arial"/>
                <a:ea typeface="Arial" pitchFamily="34" charset="-122"/>
                <a:cs typeface="Arial"/>
              </a:rPr>
              <a:t>solution, why can't the </a:t>
            </a:r>
            <a:r>
              <a:rPr lang="en-US" sz="3200" b="1" dirty="0">
                <a:solidFill>
                  <a:srgbClr val="FFFFFF"/>
                </a:solidFill>
                <a:latin typeface="Arial"/>
                <a:ea typeface="Arial" pitchFamily="34" charset="-122"/>
                <a:cs typeface="Arial"/>
              </a:rPr>
              <a:t>North West continue without an equivalent framework?</a:t>
            </a:r>
            <a:endParaRPr lang="en-US" sz="3200" dirty="0">
              <a:latin typeface="Arial"/>
              <a:cs typeface="Arial"/>
            </a:endParaRPr>
          </a:p>
        </p:txBody>
      </p:sp>
      <p:sp>
        <p:nvSpPr>
          <p:cNvPr id="4" name="Text 2"/>
          <p:cNvSpPr/>
          <p:nvPr/>
        </p:nvSpPr>
        <p:spPr>
          <a:xfrm>
            <a:off x="777240" y="3794760"/>
            <a:ext cx="5486400" cy="365760"/>
          </a:xfrm>
          <a:prstGeom prst="rect">
            <a:avLst/>
          </a:prstGeom>
          <a:noFill/>
          <a:ln/>
        </p:spPr>
        <p:txBody>
          <a:bodyPr wrap="square" lIns="0" tIns="0" rIns="0" bIns="0" rtlCol="0" anchor="ctr"/>
          <a:lstStyle/>
          <a:p>
            <a:pPr marL="0" indent="0">
              <a:buNone/>
            </a:pPr>
            <a:r>
              <a:rPr lang="en-US" sz="1300">
                <a:solidFill>
                  <a:srgbClr val="9FB0C4"/>
                </a:solidFill>
                <a:latin typeface="Arial" pitchFamily="34" charset="0"/>
                <a:ea typeface="Arial" pitchFamily="34" charset="-122"/>
                <a:cs typeface="Arial" pitchFamily="34" charset="-120"/>
              </a:rPr>
              <a:t>A question of visibility and control — not process.</a:t>
            </a:r>
            <a:endParaRPr lang="en-US" sz="1300"/>
          </a:p>
        </p:txBody>
      </p:sp>
      <p:pic>
        <p:nvPicPr>
          <p:cNvPr id="6" name="Picture 5" descr="A black and white logo&#10;&#10;AI-generated content may be incorrect.">
            <a:extLst>
              <a:ext uri="{FF2B5EF4-FFF2-40B4-BE49-F238E27FC236}">
                <a16:creationId xmlns:a16="http://schemas.microsoft.com/office/drawing/2014/main" id="{13B05773-CC05-D0D2-1DFD-58F69615704D}"/>
              </a:ext>
            </a:extLst>
          </p:cNvPr>
          <p:cNvPicPr>
            <a:picLocks noChangeAspect="1"/>
          </p:cNvPicPr>
          <p:nvPr/>
        </p:nvPicPr>
        <p:blipFill>
          <a:blip r:embed="rId3"/>
          <a:stretch>
            <a:fillRect/>
          </a:stretch>
        </p:blipFill>
        <p:spPr>
          <a:xfrm>
            <a:off x="6991350" y="4570197"/>
            <a:ext cx="2084070" cy="43067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66928" y="256032"/>
            <a:ext cx="5486400" cy="256032"/>
          </a:xfrm>
          <a:prstGeom prst="rect">
            <a:avLst/>
          </a:prstGeom>
          <a:noFill/>
          <a:ln/>
        </p:spPr>
        <p:txBody>
          <a:bodyPr wrap="square" lIns="0" tIns="0" rIns="0" bIns="0" rtlCol="0" anchor="ctr"/>
          <a:lstStyle/>
          <a:p>
            <a:pPr marL="0" indent="0">
              <a:buNone/>
            </a:pPr>
            <a:r>
              <a:rPr lang="en-US" sz="1000" b="1" kern="0" spc="300">
                <a:solidFill>
                  <a:srgbClr val="5D6B7C"/>
                </a:solidFill>
                <a:latin typeface="Arial" pitchFamily="34" charset="0"/>
                <a:ea typeface="Arial" pitchFamily="34" charset="-122"/>
                <a:cs typeface="Arial" pitchFamily="34" charset="-120"/>
              </a:rPr>
              <a:t>WHY NOW</a:t>
            </a:r>
            <a:endParaRPr lang="en-US" sz="1000"/>
          </a:p>
        </p:txBody>
      </p:sp>
      <p:sp>
        <p:nvSpPr>
          <p:cNvPr id="3" name="Text 1"/>
          <p:cNvSpPr>
            <a:spLocks noGrp="1"/>
          </p:cNvSpPr>
          <p:nvPr>
            <p:ph type="title" idx="101" hasCustomPrompt="1"/>
          </p:nvPr>
        </p:nvSpPr>
        <p:spPr>
          <a:xfrm>
            <a:off x="566928" y="566928"/>
            <a:ext cx="7772400" cy="658368"/>
          </a:xfrm>
          <a:prstGeom prst="rect">
            <a:avLst/>
          </a:prstGeom>
          <a:noFill/>
          <a:ln/>
        </p:spPr>
        <p:txBody>
          <a:bodyPr wrap="square" lIns="0" tIns="0" rIns="0" bIns="0" rtlCol="0" anchor="t"/>
          <a:lstStyle/>
          <a:p>
            <a:pPr marL="0" indent="0" algn="l">
              <a:buNone/>
            </a:pPr>
            <a:r>
              <a:rPr lang="en-US" sz="3000" b="1">
                <a:solidFill>
                  <a:srgbClr val="16263C"/>
                </a:solidFill>
                <a:latin typeface="Arial" pitchFamily="34" charset="0"/>
                <a:ea typeface="Arial" pitchFamily="34" charset="-122"/>
                <a:cs typeface="Arial" pitchFamily="34" charset="-120"/>
              </a:rPr>
              <a:t>Industrial transformation is accelerating.</a:t>
            </a:r>
            <a:endParaRPr lang="en-US" sz="3000"/>
          </a:p>
        </p:txBody>
      </p:sp>
      <p:pic>
        <p:nvPicPr>
          <p:cNvPr id="4" name="Image 0" descr="Aerial view of a North West regeneration and infrastructure corridor"/>
          <p:cNvPicPr>
            <a:picLocks noChangeAspect="1"/>
          </p:cNvPicPr>
          <p:nvPr/>
        </p:nvPicPr>
        <p:blipFill>
          <a:blip r:embed="rId3"/>
          <a:srcRect l="23929" r="23929"/>
          <a:stretch/>
        </p:blipFill>
        <p:spPr>
          <a:xfrm>
            <a:off x="566928" y="1371600"/>
            <a:ext cx="2880360" cy="3108960"/>
          </a:xfrm>
          <a:prstGeom prst="rect">
            <a:avLst/>
          </a:prstGeom>
        </p:spPr>
      </p:pic>
      <p:sp>
        <p:nvSpPr>
          <p:cNvPr id="5" name="Text 2"/>
          <p:cNvSpPr/>
          <p:nvPr/>
        </p:nvSpPr>
        <p:spPr>
          <a:xfrm>
            <a:off x="3749040" y="1371600"/>
            <a:ext cx="1783080" cy="502920"/>
          </a:xfrm>
          <a:prstGeom prst="rect">
            <a:avLst/>
          </a:prstGeom>
          <a:noFill/>
          <a:ln/>
        </p:spPr>
        <p:txBody>
          <a:bodyPr wrap="square" lIns="0" tIns="0" rIns="0" bIns="0" rtlCol="0" anchor="ctr"/>
          <a:lstStyle/>
          <a:p>
            <a:pPr marL="0" indent="0">
              <a:buNone/>
            </a:pPr>
            <a:r>
              <a:rPr lang="en-US" sz="2200" b="1" dirty="0">
                <a:solidFill>
                  <a:srgbClr val="16263C"/>
                </a:solidFill>
                <a:latin typeface="Arial" pitchFamily="34" charset="0"/>
                <a:ea typeface="Arial" pitchFamily="34" charset="-122"/>
                <a:cs typeface="Arial" pitchFamily="34" charset="-120"/>
              </a:rPr>
              <a:t>Up to £17bn</a:t>
            </a:r>
            <a:endParaRPr lang="en-US" sz="2200" dirty="0"/>
          </a:p>
        </p:txBody>
      </p:sp>
      <p:sp>
        <p:nvSpPr>
          <p:cNvPr id="6" name="Text 3"/>
          <p:cNvSpPr/>
          <p:nvPr/>
        </p:nvSpPr>
        <p:spPr>
          <a:xfrm>
            <a:off x="5623560" y="1371600"/>
            <a:ext cx="3108960" cy="502920"/>
          </a:xfrm>
          <a:prstGeom prst="rect">
            <a:avLst/>
          </a:prstGeom>
          <a:noFill/>
          <a:ln/>
        </p:spPr>
        <p:txBody>
          <a:bodyPr wrap="square" lIns="0" tIns="0" rIns="0" bIns="0" rtlCol="0" anchor="ctr"/>
          <a:lstStyle/>
          <a:p>
            <a:pPr marL="0" indent="0">
              <a:lnSpc>
                <a:spcPts val="1500"/>
              </a:lnSpc>
              <a:buNone/>
            </a:pPr>
            <a:r>
              <a:rPr lang="en-US" sz="1150">
                <a:solidFill>
                  <a:srgbClr val="5D6B7C"/>
                </a:solidFill>
                <a:latin typeface="Arial" pitchFamily="34" charset="0"/>
                <a:ea typeface="Arial" pitchFamily="34" charset="-122"/>
                <a:cs typeface="Arial" pitchFamily="34" charset="-120"/>
              </a:rPr>
              <a:t>economic opportunity</a:t>
            </a:r>
            <a:endParaRPr lang="en-US" sz="1150"/>
          </a:p>
        </p:txBody>
      </p:sp>
      <p:sp>
        <p:nvSpPr>
          <p:cNvPr id="7" name="Divider">
            <a:extLst>
              <a:ext uri="{C183D7F6-B498-43B3-948B-1728B52AA6E4}">
                <adec:decorative xmlns:adec="http://schemas.microsoft.com/office/drawing/2017/decorative" val="1"/>
              </a:ext>
            </a:extLst>
          </p:cNvPr>
          <p:cNvSpPr/>
          <p:nvPr/>
        </p:nvSpPr>
        <p:spPr>
          <a:xfrm>
            <a:off x="3749040" y="1938528"/>
            <a:ext cx="4983480" cy="10973"/>
          </a:xfrm>
          <a:prstGeom prst="rect">
            <a:avLst/>
          </a:prstGeom>
          <a:solidFill>
            <a:srgbClr val="D3D7DD"/>
          </a:solidFill>
          <a:ln/>
        </p:spPr>
        <p:txBody>
          <a:bodyPr/>
          <a:lstStyle/>
          <a:p>
            <a:endParaRPr lang="en-GB"/>
          </a:p>
        </p:txBody>
      </p:sp>
      <p:sp>
        <p:nvSpPr>
          <p:cNvPr id="8" name="Text 5"/>
          <p:cNvSpPr/>
          <p:nvPr/>
        </p:nvSpPr>
        <p:spPr>
          <a:xfrm>
            <a:off x="3749040" y="2011680"/>
            <a:ext cx="1783080" cy="502920"/>
          </a:xfrm>
          <a:prstGeom prst="rect">
            <a:avLst/>
          </a:prstGeom>
          <a:noFill/>
          <a:ln/>
        </p:spPr>
        <p:txBody>
          <a:bodyPr wrap="square" lIns="0" tIns="0" rIns="0" bIns="0" rtlCol="0" anchor="ctr"/>
          <a:lstStyle/>
          <a:p>
            <a:pPr marL="0" indent="0">
              <a:buNone/>
            </a:pPr>
            <a:r>
              <a:rPr lang="en-US" sz="2200" b="1" dirty="0">
                <a:solidFill>
                  <a:srgbClr val="16263C"/>
                </a:solidFill>
                <a:latin typeface="Arial" pitchFamily="34" charset="0"/>
                <a:ea typeface="Arial" pitchFamily="34" charset="-122"/>
                <a:cs typeface="Arial" pitchFamily="34" charset="-120"/>
              </a:rPr>
              <a:t>6,000</a:t>
            </a:r>
            <a:endParaRPr lang="en-US" sz="2200" dirty="0"/>
          </a:p>
        </p:txBody>
      </p:sp>
      <p:sp>
        <p:nvSpPr>
          <p:cNvPr id="9" name="Text 6"/>
          <p:cNvSpPr/>
          <p:nvPr/>
        </p:nvSpPr>
        <p:spPr>
          <a:xfrm>
            <a:off x="5623560" y="2011680"/>
            <a:ext cx="3108960" cy="502920"/>
          </a:xfrm>
          <a:prstGeom prst="rect">
            <a:avLst/>
          </a:prstGeom>
          <a:noFill/>
          <a:ln/>
        </p:spPr>
        <p:txBody>
          <a:bodyPr wrap="square" lIns="0" tIns="0" rIns="0" bIns="0" rtlCol="0" anchor="ctr"/>
          <a:lstStyle/>
          <a:p>
            <a:pPr marL="0" indent="0">
              <a:lnSpc>
                <a:spcPts val="1500"/>
              </a:lnSpc>
              <a:buNone/>
            </a:pPr>
            <a:r>
              <a:rPr lang="en-US" sz="1150" dirty="0">
                <a:solidFill>
                  <a:srgbClr val="5D6B7C"/>
                </a:solidFill>
                <a:latin typeface="Arial" pitchFamily="34" charset="0"/>
                <a:ea typeface="Arial" pitchFamily="34" charset="-122"/>
                <a:cs typeface="Arial" pitchFamily="34" charset="-120"/>
              </a:rPr>
              <a:t>direct regional jobs </a:t>
            </a:r>
            <a:endParaRPr lang="en-US" sz="1150" dirty="0"/>
          </a:p>
        </p:txBody>
      </p:sp>
      <p:sp>
        <p:nvSpPr>
          <p:cNvPr id="10" name="Divider">
            <a:extLst>
              <a:ext uri="{C183D7F6-B498-43B3-948B-1728B52AA6E4}">
                <adec:decorative xmlns:adec="http://schemas.microsoft.com/office/drawing/2017/decorative" val="1"/>
              </a:ext>
            </a:extLst>
          </p:cNvPr>
          <p:cNvSpPr/>
          <p:nvPr/>
        </p:nvSpPr>
        <p:spPr>
          <a:xfrm>
            <a:off x="3749040" y="2578608"/>
            <a:ext cx="4983480" cy="10973"/>
          </a:xfrm>
          <a:prstGeom prst="rect">
            <a:avLst/>
          </a:prstGeom>
          <a:solidFill>
            <a:srgbClr val="D3D7DD"/>
          </a:solidFill>
          <a:ln/>
        </p:spPr>
        <p:txBody>
          <a:bodyPr/>
          <a:lstStyle/>
          <a:p>
            <a:endParaRPr lang="en-GB"/>
          </a:p>
        </p:txBody>
      </p:sp>
      <p:sp>
        <p:nvSpPr>
          <p:cNvPr id="11" name="Text 8"/>
          <p:cNvSpPr/>
          <p:nvPr/>
        </p:nvSpPr>
        <p:spPr>
          <a:xfrm>
            <a:off x="3749040" y="2651760"/>
            <a:ext cx="1874520" cy="502920"/>
          </a:xfrm>
          <a:prstGeom prst="rect">
            <a:avLst/>
          </a:prstGeom>
          <a:noFill/>
          <a:ln/>
        </p:spPr>
        <p:txBody>
          <a:bodyPr wrap="square" lIns="0" tIns="0" rIns="0" bIns="0" rtlCol="0" anchor="ctr"/>
          <a:lstStyle/>
          <a:p>
            <a:pPr marL="0" indent="0">
              <a:buNone/>
            </a:pPr>
            <a:r>
              <a:rPr lang="en-US" sz="1600" b="1" dirty="0">
                <a:solidFill>
                  <a:srgbClr val="16263C"/>
                </a:solidFill>
                <a:latin typeface="Arial" pitchFamily="34" charset="0"/>
                <a:ea typeface="Arial" pitchFamily="34" charset="-122"/>
                <a:cs typeface="Arial" pitchFamily="34" charset="-120"/>
              </a:rPr>
              <a:t>Up to 10m </a:t>
            </a:r>
            <a:r>
              <a:rPr lang="en-US" sz="1600" b="1" dirty="0" err="1">
                <a:solidFill>
                  <a:srgbClr val="16263C"/>
                </a:solidFill>
                <a:latin typeface="Arial" pitchFamily="34" charset="0"/>
                <a:ea typeface="Arial" pitchFamily="34" charset="-122"/>
                <a:cs typeface="Arial" pitchFamily="34" charset="-120"/>
              </a:rPr>
              <a:t>tonnes</a:t>
            </a:r>
            <a:endParaRPr lang="en-US" sz="1600" dirty="0"/>
          </a:p>
        </p:txBody>
      </p:sp>
      <p:sp>
        <p:nvSpPr>
          <p:cNvPr id="12" name="Text 9"/>
          <p:cNvSpPr/>
          <p:nvPr/>
        </p:nvSpPr>
        <p:spPr>
          <a:xfrm>
            <a:off x="5623560" y="2651760"/>
            <a:ext cx="3108960" cy="502920"/>
          </a:xfrm>
          <a:prstGeom prst="rect">
            <a:avLst/>
          </a:prstGeom>
          <a:noFill/>
          <a:ln/>
        </p:spPr>
        <p:txBody>
          <a:bodyPr wrap="square" lIns="0" tIns="0" rIns="0" bIns="0" rtlCol="0" anchor="ctr"/>
          <a:lstStyle/>
          <a:p>
            <a:pPr marL="0" indent="0">
              <a:lnSpc>
                <a:spcPts val="1500"/>
              </a:lnSpc>
              <a:buNone/>
            </a:pPr>
            <a:r>
              <a:rPr lang="en-US" sz="1150" dirty="0">
                <a:solidFill>
                  <a:srgbClr val="5D6B7C"/>
                </a:solidFill>
                <a:latin typeface="Arial" pitchFamily="34" charset="0"/>
                <a:ea typeface="Arial" pitchFamily="34" charset="-122"/>
                <a:cs typeface="Arial" pitchFamily="34" charset="-120"/>
              </a:rPr>
              <a:t>annual CO₂ captured by early 2030s</a:t>
            </a:r>
            <a:endParaRPr lang="en-US" sz="1150" dirty="0"/>
          </a:p>
        </p:txBody>
      </p:sp>
      <p:sp>
        <p:nvSpPr>
          <p:cNvPr id="13" name="Divider">
            <a:extLst>
              <a:ext uri="{C183D7F6-B498-43B3-948B-1728B52AA6E4}">
                <adec:decorative xmlns:adec="http://schemas.microsoft.com/office/drawing/2017/decorative" val="1"/>
              </a:ext>
            </a:extLst>
          </p:cNvPr>
          <p:cNvSpPr/>
          <p:nvPr/>
        </p:nvSpPr>
        <p:spPr>
          <a:xfrm>
            <a:off x="3749040" y="3218688"/>
            <a:ext cx="4983480" cy="10973"/>
          </a:xfrm>
          <a:prstGeom prst="rect">
            <a:avLst/>
          </a:prstGeom>
          <a:solidFill>
            <a:srgbClr val="D3D7DD"/>
          </a:solidFill>
          <a:ln/>
        </p:spPr>
        <p:txBody>
          <a:bodyPr/>
          <a:lstStyle/>
          <a:p>
            <a:endParaRPr lang="en-GB"/>
          </a:p>
        </p:txBody>
      </p:sp>
      <p:sp>
        <p:nvSpPr>
          <p:cNvPr id="14" name="Text 11"/>
          <p:cNvSpPr/>
          <p:nvPr/>
        </p:nvSpPr>
        <p:spPr>
          <a:xfrm>
            <a:off x="3749040" y="3291840"/>
            <a:ext cx="1783080" cy="502920"/>
          </a:xfrm>
          <a:prstGeom prst="rect">
            <a:avLst/>
          </a:prstGeom>
          <a:noFill/>
          <a:ln/>
        </p:spPr>
        <p:txBody>
          <a:bodyPr wrap="square" lIns="0" tIns="0" rIns="0" bIns="0" rtlCol="0" anchor="ctr"/>
          <a:lstStyle/>
          <a:p>
            <a:pPr marL="0" indent="0">
              <a:buNone/>
            </a:pPr>
            <a:r>
              <a:rPr lang="en-US" sz="2200" b="1">
                <a:solidFill>
                  <a:srgbClr val="16263C"/>
                </a:solidFill>
                <a:latin typeface="Arial" pitchFamily="34" charset="0"/>
                <a:ea typeface="Arial" pitchFamily="34" charset="-122"/>
                <a:cs typeface="Arial" pitchFamily="34" charset="-120"/>
              </a:rPr>
              <a:t>4m tonnes</a:t>
            </a:r>
            <a:endParaRPr lang="en-US" sz="2200"/>
          </a:p>
        </p:txBody>
      </p:sp>
      <p:sp>
        <p:nvSpPr>
          <p:cNvPr id="15" name="Text 12"/>
          <p:cNvSpPr/>
          <p:nvPr/>
        </p:nvSpPr>
        <p:spPr>
          <a:xfrm>
            <a:off x="5623560" y="3291840"/>
            <a:ext cx="3108960" cy="502920"/>
          </a:xfrm>
          <a:prstGeom prst="rect">
            <a:avLst/>
          </a:prstGeom>
          <a:noFill/>
          <a:ln/>
        </p:spPr>
        <p:txBody>
          <a:bodyPr wrap="square" lIns="0" tIns="0" rIns="0" bIns="0" rtlCol="0" anchor="ctr"/>
          <a:lstStyle/>
          <a:p>
            <a:pPr marL="0" indent="0">
              <a:lnSpc>
                <a:spcPts val="1500"/>
              </a:lnSpc>
              <a:buNone/>
            </a:pPr>
            <a:r>
              <a:rPr lang="en-US" sz="1150">
                <a:solidFill>
                  <a:srgbClr val="5D6B7C"/>
                </a:solidFill>
                <a:latin typeface="Arial" pitchFamily="34" charset="0"/>
                <a:ea typeface="Arial" pitchFamily="34" charset="-122"/>
                <a:cs typeface="Arial" pitchFamily="34" charset="-120"/>
              </a:rPr>
              <a:t>annual emissions in Cheshire West &amp; Chester</a:t>
            </a:r>
            <a:endParaRPr lang="en-US" sz="1150"/>
          </a:p>
        </p:txBody>
      </p:sp>
      <p:sp>
        <p:nvSpPr>
          <p:cNvPr id="16" name="Divider">
            <a:extLst>
              <a:ext uri="{C183D7F6-B498-43B3-948B-1728B52AA6E4}">
                <adec:decorative xmlns:adec="http://schemas.microsoft.com/office/drawing/2017/decorative" val="1"/>
              </a:ext>
            </a:extLst>
          </p:cNvPr>
          <p:cNvSpPr/>
          <p:nvPr/>
        </p:nvSpPr>
        <p:spPr>
          <a:xfrm>
            <a:off x="3749040" y="3858768"/>
            <a:ext cx="4983480" cy="10973"/>
          </a:xfrm>
          <a:prstGeom prst="rect">
            <a:avLst/>
          </a:prstGeom>
          <a:solidFill>
            <a:srgbClr val="D3D7DD"/>
          </a:solidFill>
          <a:ln/>
        </p:spPr>
        <p:txBody>
          <a:bodyPr/>
          <a:lstStyle/>
          <a:p>
            <a:endParaRPr lang="en-GB"/>
          </a:p>
        </p:txBody>
      </p:sp>
      <p:sp>
        <p:nvSpPr>
          <p:cNvPr id="17" name="Text 14"/>
          <p:cNvSpPr/>
          <p:nvPr/>
        </p:nvSpPr>
        <p:spPr>
          <a:xfrm>
            <a:off x="3749040" y="3931920"/>
            <a:ext cx="1783080" cy="502920"/>
          </a:xfrm>
          <a:prstGeom prst="rect">
            <a:avLst/>
          </a:prstGeom>
          <a:noFill/>
          <a:ln/>
        </p:spPr>
        <p:txBody>
          <a:bodyPr wrap="square" lIns="0" tIns="0" rIns="0" bIns="0" rtlCol="0" anchor="ctr"/>
          <a:lstStyle/>
          <a:p>
            <a:pPr marL="0" indent="0">
              <a:buNone/>
            </a:pPr>
            <a:r>
              <a:rPr lang="en-US" sz="2200" b="1">
                <a:solidFill>
                  <a:srgbClr val="16263C"/>
                </a:solidFill>
                <a:latin typeface="Arial" pitchFamily="34" charset="0"/>
                <a:ea typeface="Arial" pitchFamily="34" charset="-122"/>
                <a:cs typeface="Arial" pitchFamily="34" charset="-120"/>
              </a:rPr>
              <a:t>53%</a:t>
            </a:r>
            <a:endParaRPr lang="en-US" sz="2200"/>
          </a:p>
        </p:txBody>
      </p:sp>
      <p:sp>
        <p:nvSpPr>
          <p:cNvPr id="18" name="Text 15"/>
          <p:cNvSpPr/>
          <p:nvPr/>
        </p:nvSpPr>
        <p:spPr>
          <a:xfrm>
            <a:off x="5623560" y="3931920"/>
            <a:ext cx="3108960" cy="502920"/>
          </a:xfrm>
          <a:prstGeom prst="rect">
            <a:avLst/>
          </a:prstGeom>
          <a:noFill/>
          <a:ln/>
        </p:spPr>
        <p:txBody>
          <a:bodyPr wrap="square" lIns="0" tIns="0" rIns="0" bIns="0" rtlCol="0" anchor="ctr"/>
          <a:lstStyle/>
          <a:p>
            <a:pPr marL="0" indent="0">
              <a:lnSpc>
                <a:spcPts val="1500"/>
              </a:lnSpc>
              <a:buNone/>
            </a:pPr>
            <a:r>
              <a:rPr lang="en-US" sz="1150">
                <a:solidFill>
                  <a:srgbClr val="5D6B7C"/>
                </a:solidFill>
                <a:latin typeface="Arial" pitchFamily="34" charset="0"/>
                <a:ea typeface="Arial" pitchFamily="34" charset="-122"/>
                <a:cs typeface="Arial" pitchFamily="34" charset="-120"/>
              </a:rPr>
              <a:t>of local emissions linked to industry</a:t>
            </a:r>
            <a:endParaRPr lang="en-US" sz="1150"/>
          </a:p>
        </p:txBody>
      </p:sp>
      <p:pic>
        <p:nvPicPr>
          <p:cNvPr id="21" name="Picture 20">
            <a:extLst>
              <a:ext uri="{FF2B5EF4-FFF2-40B4-BE49-F238E27FC236}">
                <a16:creationId xmlns:a16="http://schemas.microsoft.com/office/drawing/2014/main" id="{C4B135AD-10B2-D985-0F00-4B3F58D15621}"/>
              </a:ext>
            </a:extLst>
          </p:cNvPr>
          <p:cNvPicPr>
            <a:picLocks noChangeAspect="1"/>
          </p:cNvPicPr>
          <p:nvPr/>
        </p:nvPicPr>
        <p:blipFill>
          <a:blip r:embed="rId4"/>
          <a:stretch>
            <a:fillRect/>
          </a:stretch>
        </p:blipFill>
        <p:spPr>
          <a:xfrm>
            <a:off x="6858000" y="4591290"/>
            <a:ext cx="2134721" cy="45066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66928" y="256032"/>
            <a:ext cx="5486400" cy="256032"/>
          </a:xfrm>
          <a:prstGeom prst="rect">
            <a:avLst/>
          </a:prstGeom>
          <a:noFill/>
          <a:ln/>
        </p:spPr>
        <p:txBody>
          <a:bodyPr wrap="square" lIns="0" tIns="0" rIns="0" bIns="0" rtlCol="0" anchor="ctr"/>
          <a:lstStyle/>
          <a:p>
            <a:pPr marL="0" indent="0">
              <a:buNone/>
            </a:pPr>
            <a:r>
              <a:rPr lang="en-US" sz="1000" b="1" kern="0" spc="300">
                <a:solidFill>
                  <a:srgbClr val="5D6B7C"/>
                </a:solidFill>
                <a:latin typeface="Arial" pitchFamily="34" charset="0"/>
                <a:ea typeface="Arial" pitchFamily="34" charset="-122"/>
                <a:cs typeface="Arial" pitchFamily="34" charset="-120"/>
              </a:rPr>
              <a:t>THE PROPOSAL</a:t>
            </a:r>
            <a:endParaRPr lang="en-US" sz="1000"/>
          </a:p>
        </p:txBody>
      </p:sp>
      <p:sp>
        <p:nvSpPr>
          <p:cNvPr id="3" name="Text 1"/>
          <p:cNvSpPr>
            <a:spLocks noGrp="1"/>
          </p:cNvSpPr>
          <p:nvPr>
            <p:ph type="title" idx="101" hasCustomPrompt="1"/>
          </p:nvPr>
        </p:nvSpPr>
        <p:spPr>
          <a:xfrm>
            <a:off x="566928" y="566928"/>
            <a:ext cx="7772400" cy="658368"/>
          </a:xfrm>
          <a:prstGeom prst="rect">
            <a:avLst/>
          </a:prstGeom>
          <a:noFill/>
          <a:ln/>
        </p:spPr>
        <p:txBody>
          <a:bodyPr wrap="square" lIns="0" tIns="0" rIns="0" bIns="0" rtlCol="0" anchor="t"/>
          <a:lstStyle/>
          <a:p>
            <a:pPr marL="0" indent="0" algn="l">
              <a:buNone/>
            </a:pPr>
            <a:r>
              <a:rPr lang="en-US" sz="3000" b="1">
                <a:solidFill>
                  <a:srgbClr val="16263C"/>
                </a:solidFill>
                <a:latin typeface="Arial" pitchFamily="34" charset="0"/>
                <a:ea typeface="Arial" pitchFamily="34" charset="-122"/>
                <a:cs typeface="Arial" pitchFamily="34" charset="-120"/>
              </a:rPr>
              <a:t>Visibility. Standards. Accountability.</a:t>
            </a:r>
            <a:endParaRPr lang="en-US" sz="3000"/>
          </a:p>
        </p:txBody>
      </p:sp>
      <p:sp>
        <p:nvSpPr>
          <p:cNvPr id="4" name="Text 2"/>
          <p:cNvSpPr/>
          <p:nvPr/>
        </p:nvSpPr>
        <p:spPr>
          <a:xfrm>
            <a:off x="1731899" y="1065276"/>
            <a:ext cx="6035040" cy="320040"/>
          </a:xfrm>
          <a:prstGeom prst="rect">
            <a:avLst/>
          </a:prstGeom>
          <a:noFill/>
          <a:ln/>
        </p:spPr>
        <p:txBody>
          <a:bodyPr wrap="square" lIns="0" tIns="0" rIns="0" bIns="0" rtlCol="0" anchor="ctr"/>
          <a:lstStyle/>
          <a:p>
            <a:pPr marL="0" indent="0">
              <a:buNone/>
            </a:pPr>
            <a:r>
              <a:rPr lang="en-US" sz="1400">
                <a:solidFill>
                  <a:srgbClr val="5D6B7C"/>
                </a:solidFill>
                <a:ea typeface="Arial" pitchFamily="34" charset="-122"/>
                <a:cs typeface="Arial" pitchFamily="34" charset="-120"/>
              </a:rPr>
              <a:t>What a North West NRMM framework could deliver.</a:t>
            </a:r>
            <a:endParaRPr lang="en-US" sz="1400"/>
          </a:p>
        </p:txBody>
      </p:sp>
      <p:sp>
        <p:nvSpPr>
          <p:cNvPr id="12" name="Text 10"/>
          <p:cNvSpPr/>
          <p:nvPr/>
        </p:nvSpPr>
        <p:spPr>
          <a:xfrm>
            <a:off x="159939" y="2928793"/>
            <a:ext cx="2103120" cy="502920"/>
          </a:xfrm>
          <a:prstGeom prst="rect">
            <a:avLst/>
          </a:prstGeom>
          <a:noFill/>
          <a:ln/>
        </p:spPr>
        <p:txBody>
          <a:bodyPr wrap="square" lIns="0" tIns="0" rIns="0" bIns="0" rtlCol="0" anchor="ctr"/>
          <a:lstStyle/>
          <a:p>
            <a:pPr marL="0" indent="0">
              <a:lnSpc>
                <a:spcPts val="1800"/>
              </a:lnSpc>
              <a:buNone/>
            </a:pPr>
            <a:r>
              <a:rPr lang="en-US" sz="1200" b="1">
                <a:solidFill>
                  <a:srgbClr val="16263C"/>
                </a:solidFill>
                <a:ea typeface="Arial" pitchFamily="34" charset="-122"/>
                <a:cs typeface="Arial" pitchFamily="34" charset="-120"/>
              </a:rPr>
              <a:t>Consistent standards</a:t>
            </a:r>
            <a:endParaRPr lang="en-US" sz="1200"/>
          </a:p>
        </p:txBody>
      </p:sp>
      <p:sp>
        <p:nvSpPr>
          <p:cNvPr id="16" name="Text 14"/>
          <p:cNvSpPr/>
          <p:nvPr/>
        </p:nvSpPr>
        <p:spPr>
          <a:xfrm>
            <a:off x="7636981" y="3337561"/>
            <a:ext cx="2103120" cy="502920"/>
          </a:xfrm>
          <a:prstGeom prst="rect">
            <a:avLst/>
          </a:prstGeom>
          <a:noFill/>
          <a:ln/>
        </p:spPr>
        <p:txBody>
          <a:bodyPr wrap="square" lIns="0" tIns="0" rIns="0" bIns="0" rtlCol="0" anchor="ctr"/>
          <a:lstStyle/>
          <a:p>
            <a:pPr>
              <a:lnSpc>
                <a:spcPts val="1800"/>
              </a:lnSpc>
            </a:pPr>
            <a:r>
              <a:rPr lang="en-US" sz="1100" b="1">
                <a:solidFill>
                  <a:srgbClr val="16263C"/>
                </a:solidFill>
                <a:cs typeface="Arial" pitchFamily="34" charset="-120"/>
              </a:rPr>
              <a:t>Independent inspections</a:t>
            </a:r>
          </a:p>
        </p:txBody>
      </p:sp>
      <p:sp>
        <p:nvSpPr>
          <p:cNvPr id="20" name="Text 18"/>
          <p:cNvSpPr/>
          <p:nvPr/>
        </p:nvSpPr>
        <p:spPr>
          <a:xfrm>
            <a:off x="159939" y="3337561"/>
            <a:ext cx="2103120" cy="502920"/>
          </a:xfrm>
          <a:prstGeom prst="rect">
            <a:avLst/>
          </a:prstGeom>
          <a:noFill/>
          <a:ln/>
        </p:spPr>
        <p:txBody>
          <a:bodyPr wrap="square" lIns="0" tIns="0" rIns="0" bIns="0" rtlCol="0" anchor="ctr"/>
          <a:lstStyle/>
          <a:p>
            <a:pPr marL="0" indent="0">
              <a:lnSpc>
                <a:spcPts val="1800"/>
              </a:lnSpc>
              <a:buNone/>
            </a:pPr>
            <a:r>
              <a:rPr lang="en-US" sz="1200" b="1">
                <a:solidFill>
                  <a:srgbClr val="16263C"/>
                </a:solidFill>
                <a:ea typeface="Arial" pitchFamily="34" charset="-122"/>
                <a:cs typeface="Arial" pitchFamily="34" charset="-120"/>
              </a:rPr>
              <a:t>Emissions reporting</a:t>
            </a:r>
            <a:endParaRPr lang="en-US" sz="1200"/>
          </a:p>
        </p:txBody>
      </p:sp>
      <p:sp>
        <p:nvSpPr>
          <p:cNvPr id="24" name="Text 22"/>
          <p:cNvSpPr/>
          <p:nvPr/>
        </p:nvSpPr>
        <p:spPr>
          <a:xfrm>
            <a:off x="7556061" y="2603912"/>
            <a:ext cx="2103120" cy="306109"/>
          </a:xfrm>
          <a:prstGeom prst="rect">
            <a:avLst/>
          </a:prstGeom>
          <a:noFill/>
        </p:spPr>
        <p:txBody>
          <a:bodyPr wrap="square">
            <a:spAutoFit/>
          </a:bodyPr>
          <a:lstStyle/>
          <a:p>
            <a:pPr>
              <a:lnSpc>
                <a:spcPts val="1800"/>
              </a:lnSpc>
            </a:pPr>
            <a:r>
              <a:rPr lang="en-US" sz="1200" b="1">
                <a:solidFill>
                  <a:srgbClr val="16263C"/>
                </a:solidFill>
                <a:cs typeface="Arial" pitchFamily="34" charset="-120"/>
              </a:rPr>
              <a:t>Cleaner construction</a:t>
            </a:r>
          </a:p>
        </p:txBody>
      </p:sp>
      <p:sp>
        <p:nvSpPr>
          <p:cNvPr id="28" name="Text 26"/>
          <p:cNvSpPr/>
          <p:nvPr/>
        </p:nvSpPr>
        <p:spPr>
          <a:xfrm>
            <a:off x="7742177" y="2928793"/>
            <a:ext cx="2103120" cy="502920"/>
          </a:xfrm>
          <a:prstGeom prst="rect">
            <a:avLst/>
          </a:prstGeom>
          <a:noFill/>
          <a:ln/>
        </p:spPr>
        <p:txBody>
          <a:bodyPr wrap="square" lIns="0" tIns="0" rIns="0" bIns="0" rtlCol="0" anchor="ctr"/>
          <a:lstStyle/>
          <a:p>
            <a:pPr marL="0" indent="0">
              <a:lnSpc>
                <a:spcPts val="1800"/>
              </a:lnSpc>
              <a:buNone/>
            </a:pPr>
            <a:r>
              <a:rPr lang="en-US" sz="1200" b="1">
                <a:solidFill>
                  <a:srgbClr val="16263C"/>
                </a:solidFill>
                <a:ea typeface="Arial" pitchFamily="34" charset="-122"/>
                <a:cs typeface="Arial" pitchFamily="34" charset="-120"/>
              </a:rPr>
              <a:t>Climate </a:t>
            </a:r>
            <a:r>
              <a:rPr lang="en-US" sz="1200" b="1">
                <a:solidFill>
                  <a:srgbClr val="16263C"/>
                </a:solidFill>
                <a:cs typeface="Arial" pitchFamily="34" charset="-120"/>
              </a:rPr>
              <a:t>alignment</a:t>
            </a:r>
          </a:p>
        </p:txBody>
      </p:sp>
      <p:pic>
        <p:nvPicPr>
          <p:cNvPr id="31" name="Picture 30">
            <a:extLst>
              <a:ext uri="{FF2B5EF4-FFF2-40B4-BE49-F238E27FC236}">
                <a16:creationId xmlns:a16="http://schemas.microsoft.com/office/drawing/2014/main" id="{C4A2055F-434C-7D30-3B87-CA0D92092842}"/>
              </a:ext>
            </a:extLst>
          </p:cNvPr>
          <p:cNvPicPr>
            <a:picLocks noChangeAspect="1"/>
          </p:cNvPicPr>
          <p:nvPr/>
        </p:nvPicPr>
        <p:blipFill>
          <a:blip r:embed="rId3"/>
          <a:stretch>
            <a:fillRect/>
          </a:stretch>
        </p:blipFill>
        <p:spPr>
          <a:xfrm>
            <a:off x="1554480" y="1894668"/>
            <a:ext cx="6035040" cy="3017520"/>
          </a:xfrm>
          <a:prstGeom prst="rect">
            <a:avLst/>
          </a:prstGeom>
        </p:spPr>
      </p:pic>
      <p:sp>
        <p:nvSpPr>
          <p:cNvPr id="33" name="TextBox 32">
            <a:extLst>
              <a:ext uri="{FF2B5EF4-FFF2-40B4-BE49-F238E27FC236}">
                <a16:creationId xmlns:a16="http://schemas.microsoft.com/office/drawing/2014/main" id="{631BC8AA-4B9C-B307-BDC0-354DB43135AB}"/>
              </a:ext>
            </a:extLst>
          </p:cNvPr>
          <p:cNvSpPr txBox="1"/>
          <p:nvPr/>
        </p:nvSpPr>
        <p:spPr>
          <a:xfrm>
            <a:off x="86012" y="2603913"/>
            <a:ext cx="1597131" cy="306109"/>
          </a:xfrm>
          <a:prstGeom prst="rect">
            <a:avLst/>
          </a:prstGeom>
          <a:noFill/>
        </p:spPr>
        <p:txBody>
          <a:bodyPr wrap="square">
            <a:spAutoFit/>
          </a:bodyPr>
          <a:lstStyle/>
          <a:p>
            <a:pPr marL="0" indent="0">
              <a:lnSpc>
                <a:spcPts val="1800"/>
              </a:lnSpc>
              <a:buNone/>
            </a:pPr>
            <a:r>
              <a:rPr lang="en-US" sz="1200" b="1">
                <a:solidFill>
                  <a:srgbClr val="16263C"/>
                </a:solidFill>
                <a:ea typeface="Arial" pitchFamily="34" charset="-122"/>
                <a:cs typeface="Arial" pitchFamily="34" charset="-120"/>
              </a:rPr>
              <a:t>Machinery visibility</a:t>
            </a:r>
            <a:endParaRPr lang="en-US" sz="1200"/>
          </a:p>
        </p:txBody>
      </p:sp>
      <p:pic>
        <p:nvPicPr>
          <p:cNvPr id="35" name="Picture 34">
            <a:extLst>
              <a:ext uri="{FF2B5EF4-FFF2-40B4-BE49-F238E27FC236}">
                <a16:creationId xmlns:a16="http://schemas.microsoft.com/office/drawing/2014/main" id="{5970F9C8-F73E-3EF3-1A93-257466DDF3C3}"/>
              </a:ext>
            </a:extLst>
          </p:cNvPr>
          <p:cNvPicPr>
            <a:picLocks noChangeAspect="1"/>
          </p:cNvPicPr>
          <p:nvPr/>
        </p:nvPicPr>
        <p:blipFill>
          <a:blip r:embed="rId4"/>
          <a:stretch>
            <a:fillRect/>
          </a:stretch>
        </p:blipFill>
        <p:spPr>
          <a:xfrm>
            <a:off x="7408190" y="4707441"/>
            <a:ext cx="1584531" cy="3345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ivic meeting space overlooking an industrial skyline"/>
          <p:cNvPicPr>
            <a:picLocks noChangeAspect="1"/>
          </p:cNvPicPr>
          <p:nvPr/>
        </p:nvPicPr>
        <p:blipFill>
          <a:blip r:embed="rId3"/>
          <a:srcRect l="26988" r="26988"/>
          <a:stretch/>
        </p:blipFill>
        <p:spPr>
          <a:xfrm>
            <a:off x="4937760" y="0"/>
            <a:ext cx="4206240" cy="5143500"/>
          </a:xfrm>
          <a:prstGeom prst="rect">
            <a:avLst/>
          </a:prstGeom>
        </p:spPr>
      </p:pic>
      <p:sp>
        <p:nvSpPr>
          <p:cNvPr id="3" name="Text 0"/>
          <p:cNvSpPr/>
          <p:nvPr/>
        </p:nvSpPr>
        <p:spPr>
          <a:xfrm>
            <a:off x="566928" y="256032"/>
            <a:ext cx="5486400" cy="256032"/>
          </a:xfrm>
          <a:prstGeom prst="rect">
            <a:avLst/>
          </a:prstGeom>
          <a:noFill/>
          <a:ln/>
        </p:spPr>
        <p:txBody>
          <a:bodyPr wrap="square" lIns="0" tIns="0" rIns="0" bIns="0" rtlCol="0" anchor="ctr"/>
          <a:lstStyle/>
          <a:p>
            <a:pPr marL="0" indent="0">
              <a:buNone/>
            </a:pPr>
            <a:r>
              <a:rPr lang="en-US" sz="1000" b="1" kern="0" spc="300">
                <a:solidFill>
                  <a:srgbClr val="5D6B7C"/>
                </a:solidFill>
                <a:latin typeface="Arial" pitchFamily="34" charset="0"/>
                <a:ea typeface="Arial" pitchFamily="34" charset="-122"/>
                <a:cs typeface="Arial" pitchFamily="34" charset="-120"/>
              </a:rPr>
              <a:t>THE DECISION</a:t>
            </a:r>
            <a:endParaRPr lang="en-US" sz="1000"/>
          </a:p>
        </p:txBody>
      </p:sp>
      <p:sp>
        <p:nvSpPr>
          <p:cNvPr id="4" name="Text 1"/>
          <p:cNvSpPr>
            <a:spLocks noGrp="1"/>
          </p:cNvSpPr>
          <p:nvPr>
            <p:ph type="title" idx="101" hasCustomPrompt="1"/>
          </p:nvPr>
        </p:nvSpPr>
        <p:spPr>
          <a:xfrm>
            <a:off x="566928" y="621792"/>
            <a:ext cx="3931920" cy="1463040"/>
          </a:xfrm>
          <a:prstGeom prst="rect">
            <a:avLst/>
          </a:prstGeom>
          <a:noFill/>
          <a:ln/>
        </p:spPr>
        <p:txBody>
          <a:bodyPr wrap="square" lIns="0" tIns="0" rIns="0" bIns="0" rtlCol="0" anchor="t"/>
          <a:lstStyle/>
          <a:p>
            <a:pPr marL="0" indent="0" algn="l">
              <a:buNone/>
            </a:pPr>
            <a:r>
              <a:rPr lang="en-US" sz="2600" b="1">
                <a:solidFill>
                  <a:srgbClr val="16263C"/>
                </a:solidFill>
                <a:latin typeface="Arial" pitchFamily="34" charset="0"/>
                <a:ea typeface="Arial" pitchFamily="34" charset="-122"/>
                <a:cs typeface="Arial" pitchFamily="34" charset="-120"/>
              </a:rPr>
              <a:t>London has already demonstrated what is possible.</a:t>
            </a:r>
            <a:endParaRPr lang="en-US" sz="2600"/>
          </a:p>
        </p:txBody>
      </p:sp>
      <p:sp>
        <p:nvSpPr>
          <p:cNvPr id="5" name="Text 2"/>
          <p:cNvSpPr/>
          <p:nvPr/>
        </p:nvSpPr>
        <p:spPr>
          <a:xfrm>
            <a:off x="566928" y="2194560"/>
            <a:ext cx="3840480" cy="914400"/>
          </a:xfrm>
          <a:prstGeom prst="rect">
            <a:avLst/>
          </a:prstGeom>
          <a:noFill/>
          <a:ln/>
        </p:spPr>
        <p:txBody>
          <a:bodyPr wrap="square" lIns="0" tIns="0" rIns="0" bIns="0" rtlCol="0" anchor="ctr"/>
          <a:lstStyle/>
          <a:p>
            <a:pPr marL="0" indent="0">
              <a:lnSpc>
                <a:spcPts val="1900"/>
              </a:lnSpc>
              <a:buNone/>
            </a:pPr>
            <a:r>
              <a:rPr lang="en-US" sz="1300">
                <a:solidFill>
                  <a:srgbClr val="5D6B7C"/>
                </a:solidFill>
                <a:latin typeface="Arial" pitchFamily="34" charset="0"/>
                <a:ea typeface="Arial" pitchFamily="34" charset="-122"/>
                <a:cs typeface="Arial" pitchFamily="34" charset="-120"/>
              </a:rPr>
              <a:t>Construction emissions can be reduced significantly through visibility, standards and industry engagement.</a:t>
            </a:r>
            <a:endParaRPr lang="en-US" sz="1300"/>
          </a:p>
        </p:txBody>
      </p:sp>
      <p:sp>
        <p:nvSpPr>
          <p:cNvPr id="6" name="Question panel">
            <a:extLst>
              <a:ext uri="{C183D7F6-B498-43B3-948B-1728B52AA6E4}">
                <adec:decorative xmlns:adec="http://schemas.microsoft.com/office/drawing/2017/decorative" val="1"/>
              </a:ext>
            </a:extLst>
          </p:cNvPr>
          <p:cNvSpPr/>
          <p:nvPr/>
        </p:nvSpPr>
        <p:spPr>
          <a:xfrm>
            <a:off x="566928" y="3246120"/>
            <a:ext cx="3840480" cy="1051560"/>
          </a:xfrm>
          <a:prstGeom prst="rect">
            <a:avLst/>
          </a:prstGeom>
          <a:solidFill>
            <a:srgbClr val="16263C"/>
          </a:solidFill>
          <a:ln/>
        </p:spPr>
        <p:txBody>
          <a:bodyPr/>
          <a:lstStyle/>
          <a:p>
            <a:endParaRPr lang="en-GB"/>
          </a:p>
        </p:txBody>
      </p:sp>
      <p:sp>
        <p:nvSpPr>
          <p:cNvPr id="7" name="Text 4"/>
          <p:cNvSpPr/>
          <p:nvPr/>
        </p:nvSpPr>
        <p:spPr>
          <a:xfrm>
            <a:off x="795528" y="3401568"/>
            <a:ext cx="3383280" cy="777240"/>
          </a:xfrm>
          <a:prstGeom prst="rect">
            <a:avLst/>
          </a:prstGeom>
          <a:noFill/>
          <a:ln/>
        </p:spPr>
        <p:txBody>
          <a:bodyPr wrap="square" lIns="0" tIns="0" rIns="0" bIns="0" rtlCol="0" anchor="ctr"/>
          <a:lstStyle/>
          <a:p>
            <a:pPr marL="0" indent="0">
              <a:lnSpc>
                <a:spcPts val="2100"/>
              </a:lnSpc>
              <a:buNone/>
            </a:pPr>
            <a:r>
              <a:rPr lang="en-US" sz="1500" b="1">
                <a:solidFill>
                  <a:srgbClr val="FFFFFF"/>
                </a:solidFill>
                <a:latin typeface="Arial" pitchFamily="34" charset="0"/>
                <a:ea typeface="Arial" pitchFamily="34" charset="-122"/>
                <a:cs typeface="Arial" pitchFamily="34" charset="-120"/>
              </a:rPr>
              <a:t>Should the North West lead, follow or do nothing?</a:t>
            </a:r>
            <a:endParaRPr lang="en-US" sz="1500"/>
          </a:p>
        </p:txBody>
      </p:sp>
      <p:pic>
        <p:nvPicPr>
          <p:cNvPr id="9" name="Picture 8" descr="A black and white logo&#10;&#10;AI-generated content may be incorrect.">
            <a:extLst>
              <a:ext uri="{FF2B5EF4-FFF2-40B4-BE49-F238E27FC236}">
                <a16:creationId xmlns:a16="http://schemas.microsoft.com/office/drawing/2014/main" id="{360CCCF3-90C6-C7A8-94EF-0B2FEAE3401D}"/>
              </a:ext>
            </a:extLst>
          </p:cNvPr>
          <p:cNvPicPr>
            <a:picLocks noChangeAspect="1"/>
          </p:cNvPicPr>
          <p:nvPr/>
        </p:nvPicPr>
        <p:blipFill>
          <a:blip r:embed="rId4"/>
          <a:stretch>
            <a:fillRect/>
          </a:stretch>
        </p:blipFill>
        <p:spPr>
          <a:xfrm>
            <a:off x="6991350" y="4570197"/>
            <a:ext cx="2084070" cy="43067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698973" y="1637209"/>
            <a:ext cx="7498080" cy="868680"/>
          </a:xfrm>
          <a:prstGeom prst="rect">
            <a:avLst/>
          </a:prstGeom>
          <a:noFill/>
          <a:ln/>
        </p:spPr>
        <p:txBody>
          <a:bodyPr wrap="square" lIns="0" tIns="0" rIns="0" bIns="0" rtlCol="0" anchor="t"/>
          <a:lstStyle/>
          <a:p>
            <a:pPr fontAlgn="t"/>
            <a:r>
              <a:rPr lang="en-GB" sz="3200" b="1" dirty="0">
                <a:latin typeface="Arial" panose="020B0604020202020204" pitchFamily="34" charset="0"/>
                <a:cs typeface="Arial" panose="020B0604020202020204" pitchFamily="34" charset="0"/>
              </a:rPr>
              <a:t>Help define the construction footprint</a:t>
            </a:r>
          </a:p>
        </p:txBody>
      </p:sp>
      <p:sp>
        <p:nvSpPr>
          <p:cNvPr id="3" name="Rule">
            <a:extLst>
              <a:ext uri="{C183D7F6-B498-43B3-948B-1728B52AA6E4}">
                <adec:decorative xmlns:adec="http://schemas.microsoft.com/office/drawing/2017/decorative" val="1"/>
              </a:ext>
            </a:extLst>
          </p:cNvPr>
          <p:cNvSpPr/>
          <p:nvPr/>
        </p:nvSpPr>
        <p:spPr>
          <a:xfrm>
            <a:off x="822960" y="2697480"/>
            <a:ext cx="822960" cy="36576"/>
          </a:xfrm>
          <a:prstGeom prst="rect">
            <a:avLst/>
          </a:prstGeom>
          <a:solidFill>
            <a:srgbClr val="16263C"/>
          </a:solidFill>
          <a:ln/>
        </p:spPr>
        <p:txBody>
          <a:bodyPr/>
          <a:lstStyle/>
          <a:p>
            <a:endParaRPr lang="en-GB"/>
          </a:p>
        </p:txBody>
      </p:sp>
      <p:sp>
        <p:nvSpPr>
          <p:cNvPr id="4" name="Text 2"/>
          <p:cNvSpPr/>
          <p:nvPr/>
        </p:nvSpPr>
        <p:spPr>
          <a:xfrm>
            <a:off x="822960" y="3692472"/>
            <a:ext cx="6941691" cy="914400"/>
          </a:xfrm>
          <a:prstGeom prst="rect">
            <a:avLst/>
          </a:prstGeom>
          <a:noFill/>
          <a:ln/>
        </p:spPr>
        <p:txBody>
          <a:bodyPr wrap="square" lIns="0" tIns="0" rIns="0" bIns="0" rtlCol="0" anchor="ctr"/>
          <a:lstStyle/>
          <a:p>
            <a:pPr fontAlgn="t">
              <a:lnSpc>
                <a:spcPct val="100000"/>
              </a:lnSpc>
              <a:buNone/>
            </a:pPr>
            <a:r>
              <a:rPr lang="en-GB" sz="1400" dirty="0"/>
              <a:t>Cybrand is opening a discussion with project developers, industrial operators, construction partners, local authorities and regional stakeholders about how construction emissions and temporary power can be better understood across the North West industrial transition.</a:t>
            </a:r>
          </a:p>
          <a:p>
            <a:pPr fontAlgn="t">
              <a:lnSpc>
                <a:spcPct val="100000"/>
              </a:lnSpc>
              <a:buNone/>
            </a:pPr>
            <a:endParaRPr lang="en-GB" sz="1400" dirty="0"/>
          </a:p>
          <a:p>
            <a:pPr fontAlgn="t"/>
            <a:r>
              <a:rPr lang="en-GB" b="1" dirty="0"/>
              <a:t>If your organisation is delivering, commissioning or governing major projects in the region, join the conversation.</a:t>
            </a:r>
            <a:endParaRPr lang="en-GB" dirty="0"/>
          </a:p>
          <a:p>
            <a:pPr fontAlgn="t">
              <a:lnSpc>
                <a:spcPct val="100000"/>
              </a:lnSpc>
              <a:buNone/>
            </a:pPr>
            <a:endParaRPr lang="en-GB" sz="1400" dirty="0"/>
          </a:p>
          <a:p>
            <a:pPr fontAlgn="t">
              <a:lnSpc>
                <a:spcPct val="100000"/>
              </a:lnSpc>
              <a:buNone/>
            </a:pPr>
            <a:endParaRPr lang="en-GB" sz="1400" dirty="0"/>
          </a:p>
          <a:p>
            <a:pPr fontAlgn="t">
              <a:lnSpc>
                <a:spcPct val="100000"/>
              </a:lnSpc>
              <a:buNone/>
            </a:pPr>
            <a:endParaRPr lang="en-GB" sz="1400" dirty="0"/>
          </a:p>
        </p:txBody>
      </p:sp>
      <p:pic>
        <p:nvPicPr>
          <p:cNvPr id="7" name="Picture 6">
            <a:extLst>
              <a:ext uri="{FF2B5EF4-FFF2-40B4-BE49-F238E27FC236}">
                <a16:creationId xmlns:a16="http://schemas.microsoft.com/office/drawing/2014/main" id="{FD7150C1-8E31-BD19-856F-CCF79181E5F6}"/>
              </a:ext>
            </a:extLst>
          </p:cNvPr>
          <p:cNvPicPr>
            <a:picLocks noChangeAspect="1"/>
          </p:cNvPicPr>
          <p:nvPr/>
        </p:nvPicPr>
        <p:blipFill>
          <a:blip r:embed="rId3"/>
          <a:stretch>
            <a:fillRect/>
          </a:stretch>
        </p:blipFill>
        <p:spPr>
          <a:xfrm>
            <a:off x="822960" y="662470"/>
            <a:ext cx="2134721" cy="45066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85EC8-B882-C6B3-E766-293F368AE001}"/>
              </a:ext>
            </a:extLst>
          </p:cNvPr>
          <p:cNvSpPr>
            <a:spLocks noGrp="1"/>
          </p:cNvSpPr>
          <p:nvPr>
            <p:ph type="title" idx="101"/>
          </p:nvPr>
        </p:nvSpPr>
        <p:spPr/>
        <p:txBody>
          <a:bodyPr/>
          <a:lstStyle/>
          <a:p>
            <a:endParaRPr lang="en-GB"/>
          </a:p>
        </p:txBody>
      </p:sp>
    </p:spTree>
    <p:extLst>
      <p:ext uri="{BB962C8B-B14F-4D97-AF65-F5344CB8AC3E}">
        <p14:creationId xmlns:p14="http://schemas.microsoft.com/office/powerpoint/2010/main" val="2959788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929</Words>
  <Application>Microsoft Office PowerPoint</Application>
  <PresentationFormat>On-screen Show (16:9)</PresentationFormat>
  <Paragraphs>86</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The North West is investing billions in industrial decarbonisation.</vt:lpstr>
      <vt:lpstr>The transition is being presented as green by design.</vt:lpstr>
      <vt:lpstr>PowerPoint Presentation</vt:lpstr>
      <vt:lpstr>The challenge is not policy. The challenge is visibility.</vt:lpstr>
      <vt:lpstr>This is not an untested concept.</vt:lpstr>
      <vt:lpstr>If London has demonstrated a practical solution, why can't the North West continue without an equivalent framework?</vt:lpstr>
      <vt:lpstr>Industrial transformation is accelerating.</vt:lpstr>
      <vt:lpstr>Visibility. Standards. Accountability.</vt:lpstr>
      <vt:lpstr>London has already demonstrated what is possible.</vt:lpstr>
      <vt:lpstr>Help define the construction footprint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Bowden</dc:creator>
  <cp:lastModifiedBy>Jerry Darlington</cp:lastModifiedBy>
  <cp:revision>41</cp:revision>
  <dcterms:created xsi:type="dcterms:W3CDTF">2026-08-18T09:41:53Z</dcterms:created>
  <dcterms:modified xsi:type="dcterms:W3CDTF">2026-08-26T10:38:29Z</dcterms:modified>
</cp:coreProperties>
</file>